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Poppins" charset="1" panose="00000500000000000000"/>
      <p:regular r:id="rId16"/>
    </p:embeddedFont>
    <p:embeddedFont>
      <p:font typeface="Poppins Bold" charset="1" panose="00000800000000000000"/>
      <p:regular r:id="rId17"/>
    </p:embeddedFont>
    <p:embeddedFont>
      <p:font typeface="Adlery Blockletter" charset="1" panose="02000508020000020004"/>
      <p:regular r:id="rId18"/>
    </p:embeddedFont>
    <p:embeddedFont>
      <p:font typeface="Ahkio" charset="1" panose="00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1.jpeg" Type="http://schemas.openxmlformats.org/officeDocument/2006/relationships/image"/><Relationship Id="rId4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32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02815" y="-817672"/>
            <a:ext cx="13531607" cy="19330867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57209" t="0" r="-57209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8421323" y="1028700"/>
            <a:ext cx="3962983" cy="5661405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57209" t="0" r="-57209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3384569"/>
            <a:ext cx="7392623" cy="2394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72"/>
              </a:lnSpc>
            </a:pPr>
            <a:r>
              <a:rPr lang="en-US" sz="8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Metodologías ágiles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495269"/>
            <a:ext cx="2182537" cy="1054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8"/>
              </a:lnSpc>
            </a:pPr>
            <a:r>
              <a:rPr lang="en-US" sz="12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Presentado por:</a:t>
            </a:r>
          </a:p>
          <a:p>
            <a:pPr algn="l">
              <a:lnSpc>
                <a:spcPts val="1708"/>
              </a:lnSpc>
            </a:pPr>
            <a:r>
              <a:rPr lang="en-US" sz="12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Joel</a:t>
            </a:r>
          </a:p>
          <a:p>
            <a:pPr algn="l">
              <a:lnSpc>
                <a:spcPts val="1708"/>
              </a:lnSpc>
            </a:pPr>
            <a:r>
              <a:rPr lang="en-US" sz="12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Jorge</a:t>
            </a:r>
          </a:p>
          <a:p>
            <a:pPr algn="l">
              <a:lnSpc>
                <a:spcPts val="1708"/>
              </a:lnSpc>
            </a:pPr>
            <a:r>
              <a:rPr lang="en-US" sz="12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Andranik</a:t>
            </a:r>
          </a:p>
          <a:p>
            <a:pPr algn="l">
              <a:lnSpc>
                <a:spcPts val="1708"/>
              </a:lnSpc>
            </a:pPr>
            <a:r>
              <a:rPr lang="en-US" sz="12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Alejandro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32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02815" y="-817672"/>
            <a:ext cx="13531607" cy="19330867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57209" t="0" r="-57209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8421323" y="1028700"/>
            <a:ext cx="3962983" cy="5661405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57209" t="0" r="-57209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3384569"/>
            <a:ext cx="7201807" cy="3537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72"/>
              </a:lnSpc>
            </a:pPr>
            <a:r>
              <a:rPr lang="en-US" sz="8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Gracias por vuestra atención!!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341842"/>
            <a:ext cx="11690497" cy="6862354"/>
          </a:xfrm>
          <a:custGeom>
            <a:avLst/>
            <a:gdLst/>
            <a:ahLst/>
            <a:cxnLst/>
            <a:rect r="r" b="b" t="t" l="l"/>
            <a:pathLst>
              <a:path h="6862354" w="11690497">
                <a:moveTo>
                  <a:pt x="0" y="0"/>
                </a:moveTo>
                <a:lnTo>
                  <a:pt x="11690497" y="0"/>
                </a:lnTo>
                <a:lnTo>
                  <a:pt x="11690497" y="6862354"/>
                </a:lnTo>
                <a:lnTo>
                  <a:pt x="0" y="68623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64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939655" y="3435255"/>
            <a:ext cx="5663597" cy="2177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0459" indent="-220229" lvl="1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BBBBBB"/>
                </a:solidFill>
                <a:latin typeface="Poppins"/>
                <a:ea typeface="Poppins"/>
                <a:cs typeface="Poppins"/>
                <a:sym typeface="Poppins"/>
              </a:rPr>
              <a:t>Introducción a los Metodologías Ágiles</a:t>
            </a:r>
          </a:p>
          <a:p>
            <a:pPr algn="l" marL="440459" indent="-220229" lvl="1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BBBBBB"/>
                </a:solidFill>
                <a:latin typeface="Poppins"/>
                <a:ea typeface="Poppins"/>
                <a:cs typeface="Poppins"/>
                <a:sym typeface="Poppins"/>
              </a:rPr>
              <a:t>Ventajas</a:t>
            </a:r>
          </a:p>
          <a:p>
            <a:pPr algn="l" marL="440459" indent="-220229" lvl="1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BBBBBB"/>
                </a:solidFill>
                <a:latin typeface="Poppins"/>
                <a:ea typeface="Poppins"/>
                <a:cs typeface="Poppins"/>
                <a:sym typeface="Poppins"/>
              </a:rPr>
              <a:t>Ciclo de trabajo</a:t>
            </a:r>
          </a:p>
          <a:p>
            <a:pPr algn="l" marL="440459" indent="-220229" lvl="1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BBBBBB"/>
                </a:solidFill>
                <a:latin typeface="Poppins"/>
                <a:ea typeface="Poppins"/>
                <a:cs typeface="Poppins"/>
                <a:sym typeface="Poppins"/>
              </a:rPr>
              <a:t>Normas</a:t>
            </a:r>
          </a:p>
          <a:p>
            <a:pPr algn="l" marL="440459" indent="-220229" lvl="1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BBBBBB"/>
                </a:solidFill>
                <a:latin typeface="Poppins"/>
                <a:ea typeface="Poppins"/>
                <a:cs typeface="Poppins"/>
                <a:sym typeface="Poppins"/>
              </a:rPr>
              <a:t>Caso practico</a:t>
            </a:r>
          </a:p>
          <a:p>
            <a:pPr algn="l" marL="440459" indent="-220229" lvl="1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BBBBBB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977592" y="1360892"/>
            <a:ext cx="5243770" cy="1731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7"/>
              </a:lnSpc>
            </a:pPr>
            <a:r>
              <a:rPr lang="en-US" sz="6099">
                <a:solidFill>
                  <a:srgbClr val="BBBBBB"/>
                </a:solidFill>
                <a:latin typeface="Poppins"/>
                <a:ea typeface="Poppins"/>
                <a:cs typeface="Poppins"/>
                <a:sym typeface="Poppins"/>
              </a:rPr>
              <a:t>Que vamos a exponer??</a:t>
            </a:r>
          </a:p>
        </p:txBody>
      </p:sp>
    </p:spTree>
  </p:cSld>
  <p:clrMapOvr>
    <a:masterClrMapping/>
  </p:clrMapOvr>
  <p:transition spd="slow">
    <p:cover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B5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69558" y="4683553"/>
            <a:ext cx="587455" cy="58745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323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351118" y="5988961"/>
            <a:ext cx="4838328" cy="4098348"/>
            <a:chOff x="0" y="0"/>
            <a:chExt cx="2374900" cy="20116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796" y="-1270"/>
              <a:ext cx="2374505" cy="2007870"/>
            </a:xfrm>
            <a:custGeom>
              <a:avLst/>
              <a:gdLst/>
              <a:ahLst/>
              <a:cxnLst/>
              <a:rect r="r" b="b" t="t" l="l"/>
              <a:pathLst>
                <a:path h="2007870" w="2374505">
                  <a:moveTo>
                    <a:pt x="2374426" y="1776730"/>
                  </a:moveTo>
                  <a:cubicBezTo>
                    <a:pt x="2373156" y="1275080"/>
                    <a:pt x="2357916" y="596900"/>
                    <a:pt x="2357916" y="96520"/>
                  </a:cubicBezTo>
                  <a:cubicBezTo>
                    <a:pt x="2357916" y="88900"/>
                    <a:pt x="2359186" y="81280"/>
                    <a:pt x="2359186" y="74930"/>
                  </a:cubicBezTo>
                  <a:cubicBezTo>
                    <a:pt x="2357916" y="73660"/>
                    <a:pt x="2356646" y="73660"/>
                    <a:pt x="2355376" y="72390"/>
                  </a:cubicBezTo>
                  <a:cubicBezTo>
                    <a:pt x="2355376" y="72390"/>
                    <a:pt x="2354106" y="73660"/>
                    <a:pt x="2354106" y="74930"/>
                  </a:cubicBezTo>
                  <a:cubicBezTo>
                    <a:pt x="2351566" y="81280"/>
                    <a:pt x="2346486" y="81280"/>
                    <a:pt x="2341406" y="81280"/>
                  </a:cubicBezTo>
                  <a:cubicBezTo>
                    <a:pt x="2335056" y="80010"/>
                    <a:pt x="2328706" y="73660"/>
                    <a:pt x="2321086" y="76200"/>
                  </a:cubicBezTo>
                  <a:cubicBezTo>
                    <a:pt x="2318546" y="77470"/>
                    <a:pt x="2313466" y="74930"/>
                    <a:pt x="2312196" y="72390"/>
                  </a:cubicBezTo>
                  <a:cubicBezTo>
                    <a:pt x="2308386" y="67310"/>
                    <a:pt x="2303306" y="67310"/>
                    <a:pt x="2298226" y="69850"/>
                  </a:cubicBezTo>
                  <a:cubicBezTo>
                    <a:pt x="2295686" y="71120"/>
                    <a:pt x="2293146" y="69850"/>
                    <a:pt x="2290606" y="69850"/>
                  </a:cubicBezTo>
                  <a:cubicBezTo>
                    <a:pt x="2286796" y="69850"/>
                    <a:pt x="2281716" y="68580"/>
                    <a:pt x="2277906" y="67310"/>
                  </a:cubicBezTo>
                  <a:cubicBezTo>
                    <a:pt x="2276636" y="67310"/>
                    <a:pt x="2274096" y="66040"/>
                    <a:pt x="2272826" y="66040"/>
                  </a:cubicBezTo>
                  <a:cubicBezTo>
                    <a:pt x="2269016" y="64770"/>
                    <a:pt x="2265206" y="60960"/>
                    <a:pt x="2261396" y="66040"/>
                  </a:cubicBezTo>
                  <a:cubicBezTo>
                    <a:pt x="2261396" y="66040"/>
                    <a:pt x="2258856" y="66040"/>
                    <a:pt x="2257586" y="64770"/>
                  </a:cubicBezTo>
                  <a:cubicBezTo>
                    <a:pt x="2256316" y="62230"/>
                    <a:pt x="2255046" y="58420"/>
                    <a:pt x="2253776" y="55880"/>
                  </a:cubicBezTo>
                  <a:cubicBezTo>
                    <a:pt x="2251236" y="52070"/>
                    <a:pt x="2251236" y="45720"/>
                    <a:pt x="2247426" y="43180"/>
                  </a:cubicBezTo>
                  <a:cubicBezTo>
                    <a:pt x="2244886" y="41910"/>
                    <a:pt x="2243616" y="40640"/>
                    <a:pt x="2242346" y="38100"/>
                  </a:cubicBezTo>
                  <a:cubicBezTo>
                    <a:pt x="2242346" y="36830"/>
                    <a:pt x="2239806" y="35560"/>
                    <a:pt x="2239806" y="34290"/>
                  </a:cubicBezTo>
                  <a:lnTo>
                    <a:pt x="2235996" y="30480"/>
                  </a:lnTo>
                  <a:cubicBezTo>
                    <a:pt x="2234726" y="27940"/>
                    <a:pt x="2233456" y="24130"/>
                    <a:pt x="2230916" y="22860"/>
                  </a:cubicBezTo>
                  <a:cubicBezTo>
                    <a:pt x="2225836" y="19050"/>
                    <a:pt x="2224566" y="13970"/>
                    <a:pt x="2227106" y="7620"/>
                  </a:cubicBezTo>
                  <a:cubicBezTo>
                    <a:pt x="2223296" y="6350"/>
                    <a:pt x="2220756" y="3810"/>
                    <a:pt x="2216946" y="3810"/>
                  </a:cubicBezTo>
                  <a:cubicBezTo>
                    <a:pt x="2201706" y="5080"/>
                    <a:pt x="2185196" y="7620"/>
                    <a:pt x="2169956" y="8890"/>
                  </a:cubicBezTo>
                  <a:cubicBezTo>
                    <a:pt x="2167416" y="8890"/>
                    <a:pt x="2163606" y="10160"/>
                    <a:pt x="2162336" y="11430"/>
                  </a:cubicBezTo>
                  <a:cubicBezTo>
                    <a:pt x="2152176" y="17780"/>
                    <a:pt x="2142016" y="12700"/>
                    <a:pt x="2131856" y="11430"/>
                  </a:cubicBezTo>
                  <a:cubicBezTo>
                    <a:pt x="2124236" y="11430"/>
                    <a:pt x="2116616" y="7620"/>
                    <a:pt x="2108996" y="6350"/>
                  </a:cubicBezTo>
                  <a:cubicBezTo>
                    <a:pt x="2100106" y="5080"/>
                    <a:pt x="2092486" y="6350"/>
                    <a:pt x="2083596" y="5080"/>
                  </a:cubicBezTo>
                  <a:cubicBezTo>
                    <a:pt x="2082326" y="5080"/>
                    <a:pt x="2081056" y="3810"/>
                    <a:pt x="2079786" y="2540"/>
                  </a:cubicBezTo>
                  <a:cubicBezTo>
                    <a:pt x="2077246" y="-1270"/>
                    <a:pt x="2072166" y="0"/>
                    <a:pt x="2069626" y="1270"/>
                  </a:cubicBezTo>
                  <a:cubicBezTo>
                    <a:pt x="2065816" y="3810"/>
                    <a:pt x="2064546" y="7620"/>
                    <a:pt x="2062006" y="11430"/>
                  </a:cubicBezTo>
                  <a:cubicBezTo>
                    <a:pt x="2055656" y="12700"/>
                    <a:pt x="2046766" y="13970"/>
                    <a:pt x="2040416" y="17780"/>
                  </a:cubicBezTo>
                  <a:cubicBezTo>
                    <a:pt x="2035336" y="20320"/>
                    <a:pt x="2032796" y="21590"/>
                    <a:pt x="2028986" y="19050"/>
                  </a:cubicBezTo>
                  <a:lnTo>
                    <a:pt x="2027716" y="20320"/>
                  </a:lnTo>
                  <a:cubicBezTo>
                    <a:pt x="2030256" y="22860"/>
                    <a:pt x="2031526" y="26670"/>
                    <a:pt x="2034066" y="29210"/>
                  </a:cubicBezTo>
                  <a:cubicBezTo>
                    <a:pt x="2030256" y="30480"/>
                    <a:pt x="2025176" y="33020"/>
                    <a:pt x="2022636" y="31750"/>
                  </a:cubicBezTo>
                  <a:cubicBezTo>
                    <a:pt x="2016286" y="30480"/>
                    <a:pt x="2013746" y="33020"/>
                    <a:pt x="2008666" y="35560"/>
                  </a:cubicBezTo>
                  <a:cubicBezTo>
                    <a:pt x="2003586" y="39370"/>
                    <a:pt x="1997236" y="41910"/>
                    <a:pt x="1992156" y="44450"/>
                  </a:cubicBezTo>
                  <a:cubicBezTo>
                    <a:pt x="1990886" y="44450"/>
                    <a:pt x="1989616" y="44450"/>
                    <a:pt x="1988346" y="43180"/>
                  </a:cubicBezTo>
                  <a:cubicBezTo>
                    <a:pt x="1987076" y="43180"/>
                    <a:pt x="1985806" y="41910"/>
                    <a:pt x="1985806" y="41910"/>
                  </a:cubicBezTo>
                  <a:cubicBezTo>
                    <a:pt x="1979456" y="44450"/>
                    <a:pt x="1973106" y="46990"/>
                    <a:pt x="1966756" y="44450"/>
                  </a:cubicBezTo>
                  <a:cubicBezTo>
                    <a:pt x="1965486" y="44450"/>
                    <a:pt x="1965486" y="45720"/>
                    <a:pt x="1964216" y="45720"/>
                  </a:cubicBezTo>
                  <a:cubicBezTo>
                    <a:pt x="1956596" y="48260"/>
                    <a:pt x="1951516" y="57150"/>
                    <a:pt x="1941356" y="57150"/>
                  </a:cubicBezTo>
                  <a:cubicBezTo>
                    <a:pt x="1933736" y="57150"/>
                    <a:pt x="1926116" y="63500"/>
                    <a:pt x="1918496" y="63500"/>
                  </a:cubicBezTo>
                  <a:cubicBezTo>
                    <a:pt x="1909606" y="64770"/>
                    <a:pt x="1901986" y="67310"/>
                    <a:pt x="1894366" y="71120"/>
                  </a:cubicBezTo>
                  <a:cubicBezTo>
                    <a:pt x="1891826" y="72390"/>
                    <a:pt x="1889286" y="72390"/>
                    <a:pt x="1888016" y="72390"/>
                  </a:cubicBezTo>
                  <a:cubicBezTo>
                    <a:pt x="1881666" y="69850"/>
                    <a:pt x="1877856" y="73660"/>
                    <a:pt x="1875316" y="77470"/>
                  </a:cubicBezTo>
                  <a:cubicBezTo>
                    <a:pt x="1868966" y="86360"/>
                    <a:pt x="1858806" y="88900"/>
                    <a:pt x="1849916" y="91440"/>
                  </a:cubicBezTo>
                  <a:cubicBezTo>
                    <a:pt x="1838486" y="93980"/>
                    <a:pt x="1827056" y="95250"/>
                    <a:pt x="1815626" y="96520"/>
                  </a:cubicBezTo>
                  <a:cubicBezTo>
                    <a:pt x="1814356" y="96520"/>
                    <a:pt x="1813086" y="100330"/>
                    <a:pt x="1810546" y="101600"/>
                  </a:cubicBezTo>
                  <a:cubicBezTo>
                    <a:pt x="1809276" y="101600"/>
                    <a:pt x="1808006" y="100330"/>
                    <a:pt x="1808006" y="100330"/>
                  </a:cubicBezTo>
                  <a:cubicBezTo>
                    <a:pt x="1801656" y="107950"/>
                    <a:pt x="1797846" y="119380"/>
                    <a:pt x="1785146" y="118110"/>
                  </a:cubicBezTo>
                  <a:lnTo>
                    <a:pt x="1783876" y="118110"/>
                  </a:lnTo>
                  <a:cubicBezTo>
                    <a:pt x="1773716" y="124460"/>
                    <a:pt x="1763556" y="121920"/>
                    <a:pt x="1754666" y="119380"/>
                  </a:cubicBezTo>
                  <a:cubicBezTo>
                    <a:pt x="1752126" y="119380"/>
                    <a:pt x="1748316" y="116840"/>
                    <a:pt x="1747046" y="114300"/>
                  </a:cubicBezTo>
                  <a:cubicBezTo>
                    <a:pt x="1743236" y="106680"/>
                    <a:pt x="1733076" y="104140"/>
                    <a:pt x="1725456" y="106680"/>
                  </a:cubicBezTo>
                  <a:cubicBezTo>
                    <a:pt x="1719106" y="109220"/>
                    <a:pt x="1712756" y="110490"/>
                    <a:pt x="1706406" y="113030"/>
                  </a:cubicBezTo>
                  <a:cubicBezTo>
                    <a:pt x="1696246" y="115570"/>
                    <a:pt x="1687356" y="116840"/>
                    <a:pt x="1677196" y="111760"/>
                  </a:cubicBezTo>
                  <a:cubicBezTo>
                    <a:pt x="1667036" y="106680"/>
                    <a:pt x="1659416" y="110490"/>
                    <a:pt x="1654336" y="121920"/>
                  </a:cubicBezTo>
                  <a:cubicBezTo>
                    <a:pt x="1650526" y="129540"/>
                    <a:pt x="1640366" y="130810"/>
                    <a:pt x="1634016" y="124460"/>
                  </a:cubicBezTo>
                  <a:cubicBezTo>
                    <a:pt x="1630206" y="120650"/>
                    <a:pt x="1627666" y="121920"/>
                    <a:pt x="1623856" y="124460"/>
                  </a:cubicBezTo>
                  <a:lnTo>
                    <a:pt x="1616236" y="132080"/>
                  </a:lnTo>
                  <a:cubicBezTo>
                    <a:pt x="1614966" y="133350"/>
                    <a:pt x="1612426" y="133350"/>
                    <a:pt x="1611156" y="133350"/>
                  </a:cubicBezTo>
                  <a:lnTo>
                    <a:pt x="1603536" y="133350"/>
                  </a:lnTo>
                  <a:cubicBezTo>
                    <a:pt x="1598456" y="133350"/>
                    <a:pt x="1593376" y="132080"/>
                    <a:pt x="1588296" y="130810"/>
                  </a:cubicBezTo>
                  <a:cubicBezTo>
                    <a:pt x="1581946" y="129540"/>
                    <a:pt x="1576866" y="125730"/>
                    <a:pt x="1570516" y="124460"/>
                  </a:cubicBezTo>
                  <a:cubicBezTo>
                    <a:pt x="1560356" y="123190"/>
                    <a:pt x="1557816" y="114300"/>
                    <a:pt x="1554006" y="107950"/>
                  </a:cubicBezTo>
                  <a:cubicBezTo>
                    <a:pt x="1551466" y="104140"/>
                    <a:pt x="1546386" y="99060"/>
                    <a:pt x="1541306" y="100330"/>
                  </a:cubicBezTo>
                  <a:cubicBezTo>
                    <a:pt x="1536226" y="102870"/>
                    <a:pt x="1531146" y="100330"/>
                    <a:pt x="1527336" y="99060"/>
                  </a:cubicBezTo>
                  <a:cubicBezTo>
                    <a:pt x="1526066" y="99060"/>
                    <a:pt x="1523526" y="97790"/>
                    <a:pt x="1522256" y="97790"/>
                  </a:cubicBezTo>
                  <a:cubicBezTo>
                    <a:pt x="1513366" y="95250"/>
                    <a:pt x="1507016" y="100330"/>
                    <a:pt x="1500666" y="106680"/>
                  </a:cubicBezTo>
                  <a:lnTo>
                    <a:pt x="1495586" y="111760"/>
                  </a:lnTo>
                  <a:cubicBezTo>
                    <a:pt x="1494316" y="113030"/>
                    <a:pt x="1494316" y="115570"/>
                    <a:pt x="1493046" y="116840"/>
                  </a:cubicBezTo>
                  <a:cubicBezTo>
                    <a:pt x="1485426" y="123190"/>
                    <a:pt x="1477806" y="120650"/>
                    <a:pt x="1468916" y="116840"/>
                  </a:cubicBezTo>
                  <a:cubicBezTo>
                    <a:pt x="1461296" y="113030"/>
                    <a:pt x="1452406" y="116840"/>
                    <a:pt x="1449866" y="124460"/>
                  </a:cubicBezTo>
                  <a:cubicBezTo>
                    <a:pt x="1448596" y="129540"/>
                    <a:pt x="1447326" y="133350"/>
                    <a:pt x="1440976" y="135890"/>
                  </a:cubicBezTo>
                  <a:cubicBezTo>
                    <a:pt x="1434626" y="139700"/>
                    <a:pt x="1427006" y="142240"/>
                    <a:pt x="1425736" y="151130"/>
                  </a:cubicBezTo>
                  <a:cubicBezTo>
                    <a:pt x="1425736" y="152400"/>
                    <a:pt x="1424466" y="153670"/>
                    <a:pt x="1423196" y="153670"/>
                  </a:cubicBezTo>
                  <a:cubicBezTo>
                    <a:pt x="1419386" y="154940"/>
                    <a:pt x="1416846" y="156210"/>
                    <a:pt x="1413036" y="157480"/>
                  </a:cubicBezTo>
                  <a:lnTo>
                    <a:pt x="1401606" y="157480"/>
                  </a:lnTo>
                  <a:cubicBezTo>
                    <a:pt x="1393986" y="156210"/>
                    <a:pt x="1386366" y="153670"/>
                    <a:pt x="1378746" y="152400"/>
                  </a:cubicBezTo>
                  <a:cubicBezTo>
                    <a:pt x="1369856" y="151130"/>
                    <a:pt x="1362236" y="156210"/>
                    <a:pt x="1353346" y="157480"/>
                  </a:cubicBezTo>
                  <a:lnTo>
                    <a:pt x="1352076" y="158750"/>
                  </a:lnTo>
                  <a:cubicBezTo>
                    <a:pt x="1349536" y="162560"/>
                    <a:pt x="1345726" y="161290"/>
                    <a:pt x="1343186" y="158750"/>
                  </a:cubicBezTo>
                  <a:cubicBezTo>
                    <a:pt x="1338106" y="153670"/>
                    <a:pt x="1329216" y="152400"/>
                    <a:pt x="1322866" y="154940"/>
                  </a:cubicBezTo>
                  <a:cubicBezTo>
                    <a:pt x="1315246" y="158750"/>
                    <a:pt x="1307626" y="161290"/>
                    <a:pt x="1300006" y="163830"/>
                  </a:cubicBezTo>
                  <a:cubicBezTo>
                    <a:pt x="1297466" y="163830"/>
                    <a:pt x="1294926" y="162560"/>
                    <a:pt x="1293656" y="162560"/>
                  </a:cubicBezTo>
                  <a:cubicBezTo>
                    <a:pt x="1291116" y="162560"/>
                    <a:pt x="1287306" y="161290"/>
                    <a:pt x="1286036" y="162560"/>
                  </a:cubicBezTo>
                  <a:cubicBezTo>
                    <a:pt x="1275876" y="170180"/>
                    <a:pt x="1265716" y="167640"/>
                    <a:pt x="1256826" y="162560"/>
                  </a:cubicBezTo>
                  <a:cubicBezTo>
                    <a:pt x="1251746" y="160020"/>
                    <a:pt x="1244126" y="157480"/>
                    <a:pt x="1241586" y="149860"/>
                  </a:cubicBezTo>
                  <a:cubicBezTo>
                    <a:pt x="1240316" y="144780"/>
                    <a:pt x="1235236" y="139700"/>
                    <a:pt x="1231426" y="135890"/>
                  </a:cubicBezTo>
                  <a:cubicBezTo>
                    <a:pt x="1225076" y="129540"/>
                    <a:pt x="1218726" y="120650"/>
                    <a:pt x="1207296" y="120650"/>
                  </a:cubicBezTo>
                  <a:cubicBezTo>
                    <a:pt x="1204756" y="120650"/>
                    <a:pt x="1202216" y="115570"/>
                    <a:pt x="1200946" y="116840"/>
                  </a:cubicBezTo>
                  <a:cubicBezTo>
                    <a:pt x="1195866" y="118110"/>
                    <a:pt x="1195866" y="115570"/>
                    <a:pt x="1193326" y="113030"/>
                  </a:cubicBezTo>
                  <a:cubicBezTo>
                    <a:pt x="1190786" y="110490"/>
                    <a:pt x="1186976" y="107950"/>
                    <a:pt x="1184436" y="104140"/>
                  </a:cubicBezTo>
                  <a:cubicBezTo>
                    <a:pt x="1180626" y="99060"/>
                    <a:pt x="1176816" y="92710"/>
                    <a:pt x="1173006" y="87630"/>
                  </a:cubicBezTo>
                  <a:cubicBezTo>
                    <a:pt x="1169196" y="82550"/>
                    <a:pt x="1166656" y="76200"/>
                    <a:pt x="1162846" y="71120"/>
                  </a:cubicBezTo>
                  <a:cubicBezTo>
                    <a:pt x="1161576" y="69850"/>
                    <a:pt x="1157766" y="68580"/>
                    <a:pt x="1156496" y="69850"/>
                  </a:cubicBezTo>
                  <a:lnTo>
                    <a:pt x="1141256" y="77470"/>
                  </a:lnTo>
                  <a:cubicBezTo>
                    <a:pt x="1138716" y="78740"/>
                    <a:pt x="1137446" y="81280"/>
                    <a:pt x="1136176" y="83820"/>
                  </a:cubicBezTo>
                  <a:lnTo>
                    <a:pt x="1134906" y="82550"/>
                  </a:lnTo>
                  <a:cubicBezTo>
                    <a:pt x="1136176" y="78740"/>
                    <a:pt x="1137446" y="74930"/>
                    <a:pt x="1138716" y="73660"/>
                  </a:cubicBezTo>
                  <a:lnTo>
                    <a:pt x="1123476" y="69850"/>
                  </a:lnTo>
                  <a:cubicBezTo>
                    <a:pt x="1119666" y="68580"/>
                    <a:pt x="1113316" y="68580"/>
                    <a:pt x="1110776" y="68580"/>
                  </a:cubicBezTo>
                  <a:lnTo>
                    <a:pt x="1090456" y="68580"/>
                  </a:lnTo>
                  <a:cubicBezTo>
                    <a:pt x="1082836" y="68580"/>
                    <a:pt x="1076486" y="67310"/>
                    <a:pt x="1068866" y="68580"/>
                  </a:cubicBezTo>
                  <a:cubicBezTo>
                    <a:pt x="1063786" y="69850"/>
                    <a:pt x="1059976" y="67310"/>
                    <a:pt x="1056166" y="64770"/>
                  </a:cubicBezTo>
                  <a:cubicBezTo>
                    <a:pt x="1046006" y="57150"/>
                    <a:pt x="1035846" y="48260"/>
                    <a:pt x="1021876" y="52070"/>
                  </a:cubicBezTo>
                  <a:cubicBezTo>
                    <a:pt x="1020606" y="52070"/>
                    <a:pt x="1018066" y="50800"/>
                    <a:pt x="1016796" y="49530"/>
                  </a:cubicBezTo>
                  <a:cubicBezTo>
                    <a:pt x="1012986" y="48260"/>
                    <a:pt x="1010446" y="45720"/>
                    <a:pt x="1005366" y="43180"/>
                  </a:cubicBezTo>
                  <a:cubicBezTo>
                    <a:pt x="1005366" y="46990"/>
                    <a:pt x="1005366" y="48260"/>
                    <a:pt x="1006636" y="50800"/>
                  </a:cubicBezTo>
                  <a:cubicBezTo>
                    <a:pt x="1004096" y="53340"/>
                    <a:pt x="1002826" y="52070"/>
                    <a:pt x="1001556" y="50800"/>
                  </a:cubicBezTo>
                  <a:cubicBezTo>
                    <a:pt x="1000286" y="52070"/>
                    <a:pt x="999016" y="54610"/>
                    <a:pt x="997746" y="54610"/>
                  </a:cubicBezTo>
                  <a:cubicBezTo>
                    <a:pt x="991396" y="57150"/>
                    <a:pt x="985046" y="58420"/>
                    <a:pt x="978696" y="60960"/>
                  </a:cubicBezTo>
                  <a:cubicBezTo>
                    <a:pt x="976156" y="62230"/>
                    <a:pt x="973616" y="63500"/>
                    <a:pt x="972346" y="64770"/>
                  </a:cubicBezTo>
                  <a:cubicBezTo>
                    <a:pt x="967266" y="68580"/>
                    <a:pt x="963456" y="74930"/>
                    <a:pt x="954566" y="73660"/>
                  </a:cubicBezTo>
                  <a:cubicBezTo>
                    <a:pt x="953296" y="73660"/>
                    <a:pt x="950756" y="76200"/>
                    <a:pt x="948216" y="76200"/>
                  </a:cubicBezTo>
                  <a:cubicBezTo>
                    <a:pt x="945676" y="77470"/>
                    <a:pt x="941866" y="77470"/>
                    <a:pt x="939326" y="78740"/>
                  </a:cubicBezTo>
                  <a:lnTo>
                    <a:pt x="936786" y="78740"/>
                  </a:lnTo>
                  <a:cubicBezTo>
                    <a:pt x="929166" y="81280"/>
                    <a:pt x="922816" y="83820"/>
                    <a:pt x="915196" y="85090"/>
                  </a:cubicBezTo>
                  <a:lnTo>
                    <a:pt x="910116" y="85090"/>
                  </a:lnTo>
                  <a:cubicBezTo>
                    <a:pt x="903766" y="85090"/>
                    <a:pt x="898686" y="83820"/>
                    <a:pt x="892336" y="83820"/>
                  </a:cubicBezTo>
                  <a:cubicBezTo>
                    <a:pt x="885986" y="83820"/>
                    <a:pt x="879636" y="86360"/>
                    <a:pt x="873286" y="86360"/>
                  </a:cubicBezTo>
                  <a:cubicBezTo>
                    <a:pt x="865666" y="86360"/>
                    <a:pt x="856776" y="86360"/>
                    <a:pt x="850426" y="81280"/>
                  </a:cubicBezTo>
                  <a:cubicBezTo>
                    <a:pt x="849156" y="80010"/>
                    <a:pt x="845346" y="80010"/>
                    <a:pt x="842806" y="81280"/>
                  </a:cubicBezTo>
                  <a:cubicBezTo>
                    <a:pt x="833916" y="82550"/>
                    <a:pt x="825026" y="83820"/>
                    <a:pt x="817406" y="86360"/>
                  </a:cubicBezTo>
                  <a:cubicBezTo>
                    <a:pt x="809786" y="88900"/>
                    <a:pt x="805976" y="86360"/>
                    <a:pt x="803436" y="80010"/>
                  </a:cubicBezTo>
                  <a:cubicBezTo>
                    <a:pt x="802166" y="77470"/>
                    <a:pt x="799626" y="74930"/>
                    <a:pt x="797086" y="72390"/>
                  </a:cubicBezTo>
                  <a:cubicBezTo>
                    <a:pt x="793276" y="69850"/>
                    <a:pt x="789466" y="66040"/>
                    <a:pt x="785656" y="66040"/>
                  </a:cubicBezTo>
                  <a:cubicBezTo>
                    <a:pt x="776766" y="66040"/>
                    <a:pt x="771686" y="60960"/>
                    <a:pt x="765336" y="57150"/>
                  </a:cubicBezTo>
                  <a:cubicBezTo>
                    <a:pt x="755176" y="50800"/>
                    <a:pt x="746286" y="43180"/>
                    <a:pt x="733586" y="44450"/>
                  </a:cubicBezTo>
                  <a:lnTo>
                    <a:pt x="733586" y="38100"/>
                  </a:lnTo>
                  <a:cubicBezTo>
                    <a:pt x="736126" y="38100"/>
                    <a:pt x="738666" y="38100"/>
                    <a:pt x="741206" y="36830"/>
                  </a:cubicBezTo>
                  <a:cubicBezTo>
                    <a:pt x="737396" y="34290"/>
                    <a:pt x="737396" y="30480"/>
                    <a:pt x="734856" y="27940"/>
                  </a:cubicBezTo>
                  <a:cubicBezTo>
                    <a:pt x="729776" y="24130"/>
                    <a:pt x="724696" y="22860"/>
                    <a:pt x="719616" y="20320"/>
                  </a:cubicBezTo>
                  <a:cubicBezTo>
                    <a:pt x="715806" y="19050"/>
                    <a:pt x="710726" y="19050"/>
                    <a:pt x="713266" y="25400"/>
                  </a:cubicBezTo>
                  <a:cubicBezTo>
                    <a:pt x="706916" y="26670"/>
                    <a:pt x="701836" y="26670"/>
                    <a:pt x="699296" y="29210"/>
                  </a:cubicBezTo>
                  <a:cubicBezTo>
                    <a:pt x="694216" y="33020"/>
                    <a:pt x="689136" y="30480"/>
                    <a:pt x="685326" y="27940"/>
                  </a:cubicBezTo>
                  <a:cubicBezTo>
                    <a:pt x="682786" y="26670"/>
                    <a:pt x="680246" y="25400"/>
                    <a:pt x="677706" y="26670"/>
                  </a:cubicBezTo>
                  <a:cubicBezTo>
                    <a:pt x="662466" y="34290"/>
                    <a:pt x="647226" y="30480"/>
                    <a:pt x="631986" y="30480"/>
                  </a:cubicBezTo>
                  <a:cubicBezTo>
                    <a:pt x="629446" y="30480"/>
                    <a:pt x="626906" y="29210"/>
                    <a:pt x="623096" y="29210"/>
                  </a:cubicBezTo>
                  <a:cubicBezTo>
                    <a:pt x="618016" y="27940"/>
                    <a:pt x="614206" y="25400"/>
                    <a:pt x="609126" y="24130"/>
                  </a:cubicBezTo>
                  <a:cubicBezTo>
                    <a:pt x="604046" y="22860"/>
                    <a:pt x="597696" y="21590"/>
                    <a:pt x="592616" y="20320"/>
                  </a:cubicBezTo>
                  <a:lnTo>
                    <a:pt x="588806" y="20320"/>
                  </a:lnTo>
                  <a:cubicBezTo>
                    <a:pt x="579916" y="20320"/>
                    <a:pt x="571026" y="21590"/>
                    <a:pt x="563406" y="21590"/>
                  </a:cubicBezTo>
                  <a:cubicBezTo>
                    <a:pt x="557056" y="21590"/>
                    <a:pt x="550706" y="19050"/>
                    <a:pt x="543086" y="17780"/>
                  </a:cubicBezTo>
                  <a:cubicBezTo>
                    <a:pt x="541816" y="7620"/>
                    <a:pt x="531656" y="10160"/>
                    <a:pt x="525306" y="5080"/>
                  </a:cubicBezTo>
                  <a:cubicBezTo>
                    <a:pt x="524036" y="3810"/>
                    <a:pt x="521496" y="5080"/>
                    <a:pt x="520226" y="5080"/>
                  </a:cubicBezTo>
                  <a:cubicBezTo>
                    <a:pt x="512606" y="3810"/>
                    <a:pt x="507526" y="7620"/>
                    <a:pt x="504986" y="13970"/>
                  </a:cubicBezTo>
                  <a:cubicBezTo>
                    <a:pt x="501176" y="20320"/>
                    <a:pt x="491016" y="22860"/>
                    <a:pt x="494826" y="33020"/>
                  </a:cubicBezTo>
                  <a:cubicBezTo>
                    <a:pt x="496096" y="34290"/>
                    <a:pt x="498636" y="35560"/>
                    <a:pt x="499906" y="38100"/>
                  </a:cubicBezTo>
                  <a:cubicBezTo>
                    <a:pt x="499906" y="41910"/>
                    <a:pt x="498636" y="44450"/>
                    <a:pt x="494826" y="43180"/>
                  </a:cubicBezTo>
                  <a:cubicBezTo>
                    <a:pt x="493556" y="43180"/>
                    <a:pt x="492286" y="45720"/>
                    <a:pt x="491016" y="46990"/>
                  </a:cubicBezTo>
                  <a:cubicBezTo>
                    <a:pt x="489746" y="48260"/>
                    <a:pt x="489746" y="50800"/>
                    <a:pt x="488476" y="50800"/>
                  </a:cubicBezTo>
                  <a:cubicBezTo>
                    <a:pt x="480856" y="53340"/>
                    <a:pt x="475776" y="59690"/>
                    <a:pt x="466886" y="58420"/>
                  </a:cubicBezTo>
                  <a:lnTo>
                    <a:pt x="464346" y="58420"/>
                  </a:lnTo>
                  <a:cubicBezTo>
                    <a:pt x="456726" y="64770"/>
                    <a:pt x="449106" y="63500"/>
                    <a:pt x="440216" y="62230"/>
                  </a:cubicBezTo>
                  <a:cubicBezTo>
                    <a:pt x="436406" y="60960"/>
                    <a:pt x="431326" y="62230"/>
                    <a:pt x="426246" y="62230"/>
                  </a:cubicBezTo>
                  <a:cubicBezTo>
                    <a:pt x="422436" y="62230"/>
                    <a:pt x="418626" y="62230"/>
                    <a:pt x="414816" y="59690"/>
                  </a:cubicBezTo>
                  <a:cubicBezTo>
                    <a:pt x="409736" y="57150"/>
                    <a:pt x="404656" y="53340"/>
                    <a:pt x="399576" y="50800"/>
                  </a:cubicBezTo>
                  <a:cubicBezTo>
                    <a:pt x="394496" y="48260"/>
                    <a:pt x="388146" y="48260"/>
                    <a:pt x="388146" y="39370"/>
                  </a:cubicBezTo>
                  <a:cubicBezTo>
                    <a:pt x="388146" y="38100"/>
                    <a:pt x="385606" y="36830"/>
                    <a:pt x="385606" y="35560"/>
                  </a:cubicBezTo>
                  <a:cubicBezTo>
                    <a:pt x="376716" y="43180"/>
                    <a:pt x="369096" y="49530"/>
                    <a:pt x="361476" y="55880"/>
                  </a:cubicBezTo>
                  <a:cubicBezTo>
                    <a:pt x="357666" y="59690"/>
                    <a:pt x="352586" y="64770"/>
                    <a:pt x="355126" y="71120"/>
                  </a:cubicBezTo>
                  <a:cubicBezTo>
                    <a:pt x="355126" y="72390"/>
                    <a:pt x="353856" y="73660"/>
                    <a:pt x="353856" y="74930"/>
                  </a:cubicBezTo>
                  <a:cubicBezTo>
                    <a:pt x="352586" y="77470"/>
                    <a:pt x="351316" y="80010"/>
                    <a:pt x="348776" y="81280"/>
                  </a:cubicBezTo>
                  <a:cubicBezTo>
                    <a:pt x="346236" y="85090"/>
                    <a:pt x="343696" y="88900"/>
                    <a:pt x="341156" y="93980"/>
                  </a:cubicBezTo>
                  <a:lnTo>
                    <a:pt x="333536" y="101600"/>
                  </a:lnTo>
                  <a:cubicBezTo>
                    <a:pt x="330996" y="105410"/>
                    <a:pt x="328456" y="109220"/>
                    <a:pt x="324646" y="111760"/>
                  </a:cubicBezTo>
                  <a:cubicBezTo>
                    <a:pt x="315756" y="119380"/>
                    <a:pt x="306866" y="127000"/>
                    <a:pt x="296706" y="134620"/>
                  </a:cubicBezTo>
                  <a:cubicBezTo>
                    <a:pt x="291626" y="139700"/>
                    <a:pt x="285276" y="143510"/>
                    <a:pt x="280196" y="148590"/>
                  </a:cubicBezTo>
                  <a:cubicBezTo>
                    <a:pt x="271306" y="156210"/>
                    <a:pt x="261146" y="162560"/>
                    <a:pt x="256066" y="173990"/>
                  </a:cubicBezTo>
                  <a:cubicBezTo>
                    <a:pt x="256066" y="175260"/>
                    <a:pt x="253526" y="176530"/>
                    <a:pt x="252256" y="177800"/>
                  </a:cubicBezTo>
                  <a:cubicBezTo>
                    <a:pt x="245906" y="182880"/>
                    <a:pt x="235746" y="182880"/>
                    <a:pt x="235746" y="193040"/>
                  </a:cubicBezTo>
                  <a:cubicBezTo>
                    <a:pt x="225586" y="193040"/>
                    <a:pt x="220506" y="200660"/>
                    <a:pt x="215426" y="207010"/>
                  </a:cubicBezTo>
                  <a:cubicBezTo>
                    <a:pt x="211616" y="212090"/>
                    <a:pt x="207806" y="218440"/>
                    <a:pt x="202726" y="222250"/>
                  </a:cubicBezTo>
                  <a:cubicBezTo>
                    <a:pt x="197646" y="224790"/>
                    <a:pt x="191296" y="223520"/>
                    <a:pt x="184946" y="223520"/>
                  </a:cubicBezTo>
                  <a:cubicBezTo>
                    <a:pt x="182406" y="223520"/>
                    <a:pt x="179866" y="223520"/>
                    <a:pt x="179866" y="224790"/>
                  </a:cubicBezTo>
                  <a:cubicBezTo>
                    <a:pt x="174786" y="229870"/>
                    <a:pt x="168436" y="233680"/>
                    <a:pt x="164626" y="240030"/>
                  </a:cubicBezTo>
                  <a:cubicBezTo>
                    <a:pt x="160816" y="246380"/>
                    <a:pt x="157006" y="250190"/>
                    <a:pt x="150656" y="251460"/>
                  </a:cubicBezTo>
                  <a:cubicBezTo>
                    <a:pt x="144306" y="252730"/>
                    <a:pt x="137956" y="259080"/>
                    <a:pt x="129066" y="255270"/>
                  </a:cubicBezTo>
                  <a:cubicBezTo>
                    <a:pt x="121446" y="252730"/>
                    <a:pt x="112556" y="255270"/>
                    <a:pt x="107476" y="250190"/>
                  </a:cubicBezTo>
                  <a:cubicBezTo>
                    <a:pt x="97316" y="251460"/>
                    <a:pt x="89696" y="254000"/>
                    <a:pt x="80806" y="255270"/>
                  </a:cubicBezTo>
                  <a:cubicBezTo>
                    <a:pt x="70646" y="257810"/>
                    <a:pt x="59216" y="256540"/>
                    <a:pt x="50326" y="264160"/>
                  </a:cubicBezTo>
                  <a:cubicBezTo>
                    <a:pt x="42706" y="270510"/>
                    <a:pt x="36356" y="276860"/>
                    <a:pt x="24926" y="275590"/>
                  </a:cubicBezTo>
                  <a:cubicBezTo>
                    <a:pt x="26196" y="283210"/>
                    <a:pt x="27466" y="289560"/>
                    <a:pt x="28736" y="297180"/>
                  </a:cubicBezTo>
                  <a:cubicBezTo>
                    <a:pt x="31276" y="317500"/>
                    <a:pt x="33816" y="337820"/>
                    <a:pt x="35086" y="358140"/>
                  </a:cubicBezTo>
                  <a:cubicBezTo>
                    <a:pt x="38896" y="383540"/>
                    <a:pt x="40166" y="407670"/>
                    <a:pt x="37626" y="431800"/>
                  </a:cubicBezTo>
                  <a:cubicBezTo>
                    <a:pt x="35086" y="466090"/>
                    <a:pt x="23656" y="1639570"/>
                    <a:pt x="12226" y="1671320"/>
                  </a:cubicBezTo>
                  <a:lnTo>
                    <a:pt x="796" y="1697990"/>
                  </a:lnTo>
                  <a:cubicBezTo>
                    <a:pt x="-1744" y="1704340"/>
                    <a:pt x="2066" y="1708150"/>
                    <a:pt x="8416" y="1709420"/>
                  </a:cubicBezTo>
                  <a:cubicBezTo>
                    <a:pt x="16036" y="1710690"/>
                    <a:pt x="18576" y="1715770"/>
                    <a:pt x="21116" y="1722120"/>
                  </a:cubicBezTo>
                  <a:cubicBezTo>
                    <a:pt x="23656" y="1732280"/>
                    <a:pt x="19846" y="1742440"/>
                    <a:pt x="24926" y="1752600"/>
                  </a:cubicBezTo>
                  <a:cubicBezTo>
                    <a:pt x="27466" y="1757680"/>
                    <a:pt x="24926" y="1766570"/>
                    <a:pt x="23656" y="1774190"/>
                  </a:cubicBezTo>
                  <a:cubicBezTo>
                    <a:pt x="22386" y="1784350"/>
                    <a:pt x="24926" y="1794510"/>
                    <a:pt x="28736" y="1803400"/>
                  </a:cubicBezTo>
                  <a:cubicBezTo>
                    <a:pt x="37626" y="1818640"/>
                    <a:pt x="38896" y="1836420"/>
                    <a:pt x="38896" y="1852930"/>
                  </a:cubicBezTo>
                  <a:cubicBezTo>
                    <a:pt x="38896" y="1856740"/>
                    <a:pt x="40166" y="1860550"/>
                    <a:pt x="41436" y="1863090"/>
                  </a:cubicBezTo>
                  <a:cubicBezTo>
                    <a:pt x="43976" y="1865630"/>
                    <a:pt x="49056" y="1868170"/>
                    <a:pt x="54136" y="1869440"/>
                  </a:cubicBezTo>
                  <a:lnTo>
                    <a:pt x="84616" y="1884680"/>
                  </a:lnTo>
                  <a:cubicBezTo>
                    <a:pt x="98586" y="1892300"/>
                    <a:pt x="110016" y="1891030"/>
                    <a:pt x="122716" y="1882140"/>
                  </a:cubicBezTo>
                  <a:cubicBezTo>
                    <a:pt x="123986" y="1880870"/>
                    <a:pt x="127796" y="1879600"/>
                    <a:pt x="129066" y="1879600"/>
                  </a:cubicBezTo>
                  <a:cubicBezTo>
                    <a:pt x="137956" y="1880870"/>
                    <a:pt x="146846" y="1880870"/>
                    <a:pt x="154466" y="1888490"/>
                  </a:cubicBezTo>
                  <a:cubicBezTo>
                    <a:pt x="163356" y="1896110"/>
                    <a:pt x="176056" y="1901190"/>
                    <a:pt x="186216" y="1907540"/>
                  </a:cubicBezTo>
                  <a:cubicBezTo>
                    <a:pt x="192566" y="1911350"/>
                    <a:pt x="200186" y="1916430"/>
                    <a:pt x="203996" y="1921510"/>
                  </a:cubicBezTo>
                  <a:cubicBezTo>
                    <a:pt x="206536" y="1924050"/>
                    <a:pt x="209076" y="1926590"/>
                    <a:pt x="211616" y="1927860"/>
                  </a:cubicBezTo>
                  <a:cubicBezTo>
                    <a:pt x="225586" y="1932940"/>
                    <a:pt x="233206" y="1945640"/>
                    <a:pt x="242096" y="1955800"/>
                  </a:cubicBezTo>
                  <a:cubicBezTo>
                    <a:pt x="249716" y="1964690"/>
                    <a:pt x="259876" y="1969770"/>
                    <a:pt x="271306" y="1971040"/>
                  </a:cubicBezTo>
                  <a:cubicBezTo>
                    <a:pt x="284006" y="1973580"/>
                    <a:pt x="296706" y="1974850"/>
                    <a:pt x="309406" y="1977390"/>
                  </a:cubicBezTo>
                  <a:cubicBezTo>
                    <a:pt x="314486" y="1978660"/>
                    <a:pt x="320836" y="1979930"/>
                    <a:pt x="325916" y="1982470"/>
                  </a:cubicBezTo>
                  <a:cubicBezTo>
                    <a:pt x="332266" y="1985010"/>
                    <a:pt x="338616" y="1985010"/>
                    <a:pt x="343696" y="1988820"/>
                  </a:cubicBezTo>
                  <a:cubicBezTo>
                    <a:pt x="351316" y="1995170"/>
                    <a:pt x="358936" y="1998980"/>
                    <a:pt x="369096" y="1996440"/>
                  </a:cubicBezTo>
                  <a:cubicBezTo>
                    <a:pt x="372906" y="1995170"/>
                    <a:pt x="377986" y="1997710"/>
                    <a:pt x="381796" y="1998980"/>
                  </a:cubicBezTo>
                  <a:cubicBezTo>
                    <a:pt x="383066" y="1998980"/>
                    <a:pt x="384336" y="2000250"/>
                    <a:pt x="385606" y="2000250"/>
                  </a:cubicBezTo>
                  <a:cubicBezTo>
                    <a:pt x="399576" y="2001520"/>
                    <a:pt x="412276" y="1998980"/>
                    <a:pt x="424976" y="1996440"/>
                  </a:cubicBezTo>
                  <a:cubicBezTo>
                    <a:pt x="430056" y="1995170"/>
                    <a:pt x="435136" y="1993900"/>
                    <a:pt x="440216" y="1991360"/>
                  </a:cubicBezTo>
                  <a:cubicBezTo>
                    <a:pt x="454186" y="1985010"/>
                    <a:pt x="468156" y="1978660"/>
                    <a:pt x="480856" y="1971040"/>
                  </a:cubicBezTo>
                  <a:cubicBezTo>
                    <a:pt x="489746" y="1965960"/>
                    <a:pt x="498636" y="1960880"/>
                    <a:pt x="508796" y="1965960"/>
                  </a:cubicBezTo>
                  <a:lnTo>
                    <a:pt x="513876" y="1965960"/>
                  </a:lnTo>
                  <a:cubicBezTo>
                    <a:pt x="522766" y="1965960"/>
                    <a:pt x="531656" y="1964690"/>
                    <a:pt x="539276" y="1963420"/>
                  </a:cubicBezTo>
                  <a:cubicBezTo>
                    <a:pt x="540546" y="1963420"/>
                    <a:pt x="543086" y="1963420"/>
                    <a:pt x="543086" y="1962150"/>
                  </a:cubicBezTo>
                  <a:cubicBezTo>
                    <a:pt x="546896" y="1957070"/>
                    <a:pt x="553246" y="1957070"/>
                    <a:pt x="559596" y="1955800"/>
                  </a:cubicBezTo>
                  <a:cubicBezTo>
                    <a:pt x="569756" y="1954530"/>
                    <a:pt x="579916" y="1954530"/>
                    <a:pt x="587536" y="1948180"/>
                  </a:cubicBezTo>
                  <a:cubicBezTo>
                    <a:pt x="595156" y="1943100"/>
                    <a:pt x="602776" y="1941830"/>
                    <a:pt x="611666" y="1940560"/>
                  </a:cubicBezTo>
                  <a:cubicBezTo>
                    <a:pt x="612936" y="1940560"/>
                    <a:pt x="615476" y="1939290"/>
                    <a:pt x="616746" y="1939290"/>
                  </a:cubicBezTo>
                  <a:cubicBezTo>
                    <a:pt x="623096" y="1938020"/>
                    <a:pt x="629446" y="1934210"/>
                    <a:pt x="634526" y="1935480"/>
                  </a:cubicBezTo>
                  <a:cubicBezTo>
                    <a:pt x="645956" y="1938020"/>
                    <a:pt x="651036" y="1934210"/>
                    <a:pt x="658656" y="1924050"/>
                  </a:cubicBezTo>
                  <a:cubicBezTo>
                    <a:pt x="659926" y="1921510"/>
                    <a:pt x="663736" y="1920240"/>
                    <a:pt x="666276" y="1918970"/>
                  </a:cubicBezTo>
                  <a:cubicBezTo>
                    <a:pt x="672626" y="1917700"/>
                    <a:pt x="678976" y="1918970"/>
                    <a:pt x="685326" y="1917700"/>
                  </a:cubicBezTo>
                  <a:cubicBezTo>
                    <a:pt x="689136" y="1917700"/>
                    <a:pt x="692946" y="1913890"/>
                    <a:pt x="695486" y="1913890"/>
                  </a:cubicBezTo>
                  <a:cubicBezTo>
                    <a:pt x="705646" y="1915160"/>
                    <a:pt x="717076" y="1911350"/>
                    <a:pt x="725966" y="1917700"/>
                  </a:cubicBezTo>
                  <a:cubicBezTo>
                    <a:pt x="727236" y="1918970"/>
                    <a:pt x="729776" y="1918970"/>
                    <a:pt x="732316" y="1918970"/>
                  </a:cubicBezTo>
                  <a:cubicBezTo>
                    <a:pt x="748826" y="1920240"/>
                    <a:pt x="762796" y="1925320"/>
                    <a:pt x="774226" y="1935480"/>
                  </a:cubicBezTo>
                  <a:cubicBezTo>
                    <a:pt x="778036" y="1939290"/>
                    <a:pt x="783116" y="1941830"/>
                    <a:pt x="786926" y="1944370"/>
                  </a:cubicBezTo>
                  <a:cubicBezTo>
                    <a:pt x="790736" y="1946910"/>
                    <a:pt x="795816" y="1946910"/>
                    <a:pt x="799626" y="1948180"/>
                  </a:cubicBezTo>
                  <a:cubicBezTo>
                    <a:pt x="803436" y="1949450"/>
                    <a:pt x="805976" y="1950720"/>
                    <a:pt x="809786" y="1950720"/>
                  </a:cubicBezTo>
                  <a:cubicBezTo>
                    <a:pt x="816136" y="1950720"/>
                    <a:pt x="821216" y="1953260"/>
                    <a:pt x="825026" y="1958340"/>
                  </a:cubicBezTo>
                  <a:cubicBezTo>
                    <a:pt x="826296" y="1959610"/>
                    <a:pt x="827566" y="1960880"/>
                    <a:pt x="828836" y="1963420"/>
                  </a:cubicBezTo>
                  <a:cubicBezTo>
                    <a:pt x="827566" y="1967230"/>
                    <a:pt x="835186" y="1977390"/>
                    <a:pt x="840266" y="1977390"/>
                  </a:cubicBezTo>
                  <a:cubicBezTo>
                    <a:pt x="849156" y="1977390"/>
                    <a:pt x="858046" y="1979930"/>
                    <a:pt x="865666" y="1986280"/>
                  </a:cubicBezTo>
                  <a:cubicBezTo>
                    <a:pt x="866936" y="1987550"/>
                    <a:pt x="869476" y="1987550"/>
                    <a:pt x="872016" y="1986280"/>
                  </a:cubicBezTo>
                  <a:cubicBezTo>
                    <a:pt x="875826" y="1985010"/>
                    <a:pt x="878366" y="1985010"/>
                    <a:pt x="880906" y="1988820"/>
                  </a:cubicBezTo>
                  <a:cubicBezTo>
                    <a:pt x="882176" y="1990090"/>
                    <a:pt x="887256" y="1990090"/>
                    <a:pt x="889796" y="1990090"/>
                  </a:cubicBezTo>
                  <a:cubicBezTo>
                    <a:pt x="896146" y="1990090"/>
                    <a:pt x="903766" y="1988820"/>
                    <a:pt x="910116" y="1990090"/>
                  </a:cubicBezTo>
                  <a:cubicBezTo>
                    <a:pt x="921546" y="1991360"/>
                    <a:pt x="931706" y="1992630"/>
                    <a:pt x="943136" y="1995170"/>
                  </a:cubicBezTo>
                  <a:cubicBezTo>
                    <a:pt x="945676" y="1995170"/>
                    <a:pt x="948216" y="1996440"/>
                    <a:pt x="949486" y="1997710"/>
                  </a:cubicBezTo>
                  <a:cubicBezTo>
                    <a:pt x="952026" y="2004060"/>
                    <a:pt x="958376" y="2004060"/>
                    <a:pt x="962186" y="2005330"/>
                  </a:cubicBezTo>
                  <a:cubicBezTo>
                    <a:pt x="965996" y="2006600"/>
                    <a:pt x="971076" y="2007870"/>
                    <a:pt x="973616" y="2007870"/>
                  </a:cubicBezTo>
                  <a:cubicBezTo>
                    <a:pt x="974886" y="2006600"/>
                    <a:pt x="977426" y="2005330"/>
                    <a:pt x="979966" y="2002790"/>
                  </a:cubicBezTo>
                  <a:cubicBezTo>
                    <a:pt x="974886" y="2002790"/>
                    <a:pt x="972346" y="2004060"/>
                    <a:pt x="969806" y="2004060"/>
                  </a:cubicBezTo>
                  <a:cubicBezTo>
                    <a:pt x="974886" y="1997710"/>
                    <a:pt x="979966" y="1996440"/>
                    <a:pt x="986316" y="2000250"/>
                  </a:cubicBezTo>
                  <a:cubicBezTo>
                    <a:pt x="993936" y="2006600"/>
                    <a:pt x="1000286" y="2006600"/>
                    <a:pt x="1009176" y="2000250"/>
                  </a:cubicBezTo>
                  <a:lnTo>
                    <a:pt x="1016796" y="1996440"/>
                  </a:lnTo>
                  <a:lnTo>
                    <a:pt x="1016796" y="1990090"/>
                  </a:lnTo>
                  <a:cubicBezTo>
                    <a:pt x="1020606" y="1991360"/>
                    <a:pt x="1024416" y="1993900"/>
                    <a:pt x="1026956" y="1993900"/>
                  </a:cubicBezTo>
                  <a:cubicBezTo>
                    <a:pt x="1034576" y="1990090"/>
                    <a:pt x="1042196" y="1986280"/>
                    <a:pt x="1048546" y="1981200"/>
                  </a:cubicBezTo>
                  <a:cubicBezTo>
                    <a:pt x="1056166" y="1976120"/>
                    <a:pt x="1062516" y="1969770"/>
                    <a:pt x="1068866" y="1964690"/>
                  </a:cubicBezTo>
                  <a:cubicBezTo>
                    <a:pt x="1070136" y="1964690"/>
                    <a:pt x="1070136" y="1963420"/>
                    <a:pt x="1071406" y="1963420"/>
                  </a:cubicBezTo>
                  <a:cubicBezTo>
                    <a:pt x="1080296" y="1960880"/>
                    <a:pt x="1087916" y="1959610"/>
                    <a:pt x="1096806" y="1957070"/>
                  </a:cubicBezTo>
                  <a:cubicBezTo>
                    <a:pt x="1101886" y="1955800"/>
                    <a:pt x="1105696" y="1953260"/>
                    <a:pt x="1110776" y="1951990"/>
                  </a:cubicBezTo>
                  <a:cubicBezTo>
                    <a:pt x="1114586" y="1950720"/>
                    <a:pt x="1117126" y="1950720"/>
                    <a:pt x="1120936" y="1949450"/>
                  </a:cubicBezTo>
                  <a:lnTo>
                    <a:pt x="1133636" y="1949450"/>
                  </a:lnTo>
                  <a:cubicBezTo>
                    <a:pt x="1136176" y="1949450"/>
                    <a:pt x="1139986" y="1949450"/>
                    <a:pt x="1142526" y="1948180"/>
                  </a:cubicBezTo>
                  <a:cubicBezTo>
                    <a:pt x="1143796" y="1945640"/>
                    <a:pt x="1146336" y="1941830"/>
                    <a:pt x="1147606" y="1941830"/>
                  </a:cubicBezTo>
                  <a:cubicBezTo>
                    <a:pt x="1151416" y="1941830"/>
                    <a:pt x="1153956" y="1944370"/>
                    <a:pt x="1157766" y="1945640"/>
                  </a:cubicBezTo>
                  <a:cubicBezTo>
                    <a:pt x="1159036" y="1945640"/>
                    <a:pt x="1159036" y="1946910"/>
                    <a:pt x="1159036" y="1948180"/>
                  </a:cubicBezTo>
                  <a:cubicBezTo>
                    <a:pt x="1164116" y="1953260"/>
                    <a:pt x="1167926" y="1959610"/>
                    <a:pt x="1173006" y="1964690"/>
                  </a:cubicBezTo>
                  <a:cubicBezTo>
                    <a:pt x="1179356" y="1971040"/>
                    <a:pt x="1185706" y="1971040"/>
                    <a:pt x="1189516" y="1967230"/>
                  </a:cubicBezTo>
                  <a:cubicBezTo>
                    <a:pt x="1195866" y="1962150"/>
                    <a:pt x="1200946" y="1958340"/>
                    <a:pt x="1209836" y="1960880"/>
                  </a:cubicBezTo>
                  <a:cubicBezTo>
                    <a:pt x="1211106" y="1960880"/>
                    <a:pt x="1213646" y="1962150"/>
                    <a:pt x="1214916" y="1960880"/>
                  </a:cubicBezTo>
                  <a:cubicBezTo>
                    <a:pt x="1221266" y="1958340"/>
                    <a:pt x="1228886" y="1955800"/>
                    <a:pt x="1235236" y="1951990"/>
                  </a:cubicBezTo>
                  <a:cubicBezTo>
                    <a:pt x="1239046" y="1950720"/>
                    <a:pt x="1244126" y="1950720"/>
                    <a:pt x="1245396" y="1948180"/>
                  </a:cubicBezTo>
                  <a:cubicBezTo>
                    <a:pt x="1249206" y="1940560"/>
                    <a:pt x="1255556" y="1936750"/>
                    <a:pt x="1261906" y="1931670"/>
                  </a:cubicBezTo>
                  <a:cubicBezTo>
                    <a:pt x="1265716" y="1927860"/>
                    <a:pt x="1269526" y="1922780"/>
                    <a:pt x="1273336" y="1921510"/>
                  </a:cubicBezTo>
                  <a:cubicBezTo>
                    <a:pt x="1282226" y="1918970"/>
                    <a:pt x="1288576" y="1911350"/>
                    <a:pt x="1296196" y="1906270"/>
                  </a:cubicBezTo>
                  <a:cubicBezTo>
                    <a:pt x="1302546" y="1902460"/>
                    <a:pt x="1306356" y="1894840"/>
                    <a:pt x="1312706" y="1893570"/>
                  </a:cubicBezTo>
                  <a:cubicBezTo>
                    <a:pt x="1322866" y="1891030"/>
                    <a:pt x="1330486" y="1884680"/>
                    <a:pt x="1339376" y="1878330"/>
                  </a:cubicBezTo>
                  <a:cubicBezTo>
                    <a:pt x="1344456" y="1874520"/>
                    <a:pt x="1350806" y="1871980"/>
                    <a:pt x="1357156" y="1873250"/>
                  </a:cubicBezTo>
                  <a:cubicBezTo>
                    <a:pt x="1360966" y="1874520"/>
                    <a:pt x="1366046" y="1873250"/>
                    <a:pt x="1368586" y="1871980"/>
                  </a:cubicBezTo>
                  <a:cubicBezTo>
                    <a:pt x="1373666" y="1869440"/>
                    <a:pt x="1378746" y="1865630"/>
                    <a:pt x="1383826" y="1863090"/>
                  </a:cubicBezTo>
                  <a:cubicBezTo>
                    <a:pt x="1387636" y="1860550"/>
                    <a:pt x="1391446" y="1858010"/>
                    <a:pt x="1395256" y="1858010"/>
                  </a:cubicBezTo>
                  <a:cubicBezTo>
                    <a:pt x="1407956" y="1856740"/>
                    <a:pt x="1418116" y="1854200"/>
                    <a:pt x="1424466" y="1841500"/>
                  </a:cubicBezTo>
                  <a:cubicBezTo>
                    <a:pt x="1427006" y="1836420"/>
                    <a:pt x="1439706" y="1830070"/>
                    <a:pt x="1444786" y="1832610"/>
                  </a:cubicBezTo>
                  <a:cubicBezTo>
                    <a:pt x="1453676" y="1836420"/>
                    <a:pt x="1460026" y="1833880"/>
                    <a:pt x="1465106" y="1826260"/>
                  </a:cubicBezTo>
                  <a:cubicBezTo>
                    <a:pt x="1468916" y="1822450"/>
                    <a:pt x="1473996" y="1823720"/>
                    <a:pt x="1477806" y="1826260"/>
                  </a:cubicBezTo>
                  <a:cubicBezTo>
                    <a:pt x="1480346" y="1828800"/>
                    <a:pt x="1482886" y="1830070"/>
                    <a:pt x="1485426" y="1830070"/>
                  </a:cubicBezTo>
                  <a:cubicBezTo>
                    <a:pt x="1494316" y="1831340"/>
                    <a:pt x="1504476" y="1830070"/>
                    <a:pt x="1513366" y="1831340"/>
                  </a:cubicBezTo>
                  <a:cubicBezTo>
                    <a:pt x="1520986" y="1832610"/>
                    <a:pt x="1528606" y="1830070"/>
                    <a:pt x="1533686" y="1824990"/>
                  </a:cubicBezTo>
                  <a:cubicBezTo>
                    <a:pt x="1538766" y="1819910"/>
                    <a:pt x="1542576" y="1819910"/>
                    <a:pt x="1550196" y="1822450"/>
                  </a:cubicBezTo>
                  <a:cubicBezTo>
                    <a:pt x="1556546" y="1824990"/>
                    <a:pt x="1561626" y="1831340"/>
                    <a:pt x="1570516" y="1830070"/>
                  </a:cubicBezTo>
                  <a:cubicBezTo>
                    <a:pt x="1578136" y="1828800"/>
                    <a:pt x="1587026" y="1832610"/>
                    <a:pt x="1595916" y="1828800"/>
                  </a:cubicBezTo>
                  <a:lnTo>
                    <a:pt x="1600996" y="1828800"/>
                  </a:lnTo>
                  <a:cubicBezTo>
                    <a:pt x="1608616" y="1831340"/>
                    <a:pt x="1616236" y="1832610"/>
                    <a:pt x="1622586" y="1838960"/>
                  </a:cubicBezTo>
                  <a:cubicBezTo>
                    <a:pt x="1630206" y="1845310"/>
                    <a:pt x="1631476" y="1798320"/>
                    <a:pt x="1639096" y="1803400"/>
                  </a:cubicBezTo>
                  <a:cubicBezTo>
                    <a:pt x="1650526" y="1811020"/>
                    <a:pt x="1647986" y="1803400"/>
                    <a:pt x="1659416" y="1809750"/>
                  </a:cubicBezTo>
                  <a:cubicBezTo>
                    <a:pt x="1668306" y="1813560"/>
                    <a:pt x="1664496" y="1799590"/>
                    <a:pt x="1674656" y="1802130"/>
                  </a:cubicBezTo>
                  <a:cubicBezTo>
                    <a:pt x="1675926" y="1802130"/>
                    <a:pt x="1691166" y="1812290"/>
                    <a:pt x="1691166" y="1811020"/>
                  </a:cubicBezTo>
                  <a:cubicBezTo>
                    <a:pt x="1697516" y="1807210"/>
                    <a:pt x="1703866" y="1769110"/>
                    <a:pt x="1710216" y="1770380"/>
                  </a:cubicBezTo>
                  <a:cubicBezTo>
                    <a:pt x="1722916" y="1774190"/>
                    <a:pt x="1734346" y="1771650"/>
                    <a:pt x="1745776" y="1766570"/>
                  </a:cubicBezTo>
                  <a:cubicBezTo>
                    <a:pt x="1752126" y="1764030"/>
                    <a:pt x="1762286" y="1755140"/>
                    <a:pt x="1767366" y="1758950"/>
                  </a:cubicBezTo>
                  <a:cubicBezTo>
                    <a:pt x="1776256" y="1765300"/>
                    <a:pt x="1785146" y="1767840"/>
                    <a:pt x="1795306" y="1769110"/>
                  </a:cubicBezTo>
                  <a:cubicBezTo>
                    <a:pt x="1796576" y="1769110"/>
                    <a:pt x="1797846" y="1770380"/>
                    <a:pt x="1799116" y="1771650"/>
                  </a:cubicBezTo>
                  <a:cubicBezTo>
                    <a:pt x="1802926" y="1776730"/>
                    <a:pt x="1820706" y="1762760"/>
                    <a:pt x="1824516" y="1767840"/>
                  </a:cubicBezTo>
                  <a:cubicBezTo>
                    <a:pt x="1829596" y="1775460"/>
                    <a:pt x="1834676" y="1783080"/>
                    <a:pt x="1839756" y="1789430"/>
                  </a:cubicBezTo>
                  <a:cubicBezTo>
                    <a:pt x="1842296" y="1791970"/>
                    <a:pt x="1846106" y="1793240"/>
                    <a:pt x="1847376" y="1795780"/>
                  </a:cubicBezTo>
                  <a:cubicBezTo>
                    <a:pt x="1848646" y="1802130"/>
                    <a:pt x="1851186" y="1804670"/>
                    <a:pt x="1857536" y="1804670"/>
                  </a:cubicBezTo>
                  <a:cubicBezTo>
                    <a:pt x="1861346" y="1804670"/>
                    <a:pt x="1865156" y="1805940"/>
                    <a:pt x="1867696" y="1808480"/>
                  </a:cubicBezTo>
                  <a:cubicBezTo>
                    <a:pt x="1874046" y="1812290"/>
                    <a:pt x="1879126" y="1816100"/>
                    <a:pt x="1884206" y="1819910"/>
                  </a:cubicBezTo>
                  <a:cubicBezTo>
                    <a:pt x="1890556" y="1823720"/>
                    <a:pt x="1896906" y="1827530"/>
                    <a:pt x="1899446" y="1833880"/>
                  </a:cubicBezTo>
                  <a:cubicBezTo>
                    <a:pt x="1900716" y="1836420"/>
                    <a:pt x="1901986" y="1837690"/>
                    <a:pt x="1903256" y="1838960"/>
                  </a:cubicBezTo>
                  <a:cubicBezTo>
                    <a:pt x="1908336" y="1844040"/>
                    <a:pt x="1913416" y="1847850"/>
                    <a:pt x="1918496" y="1852930"/>
                  </a:cubicBezTo>
                  <a:cubicBezTo>
                    <a:pt x="1926116" y="1859280"/>
                    <a:pt x="1932466" y="1866900"/>
                    <a:pt x="1940086" y="1873250"/>
                  </a:cubicBezTo>
                  <a:cubicBezTo>
                    <a:pt x="1942626" y="1874520"/>
                    <a:pt x="1945166" y="1877060"/>
                    <a:pt x="1947706" y="1878330"/>
                  </a:cubicBezTo>
                  <a:cubicBezTo>
                    <a:pt x="1952786" y="1880870"/>
                    <a:pt x="1957866" y="1883410"/>
                    <a:pt x="1961676" y="1887220"/>
                  </a:cubicBezTo>
                  <a:cubicBezTo>
                    <a:pt x="1965486" y="1891030"/>
                    <a:pt x="1983266" y="1868170"/>
                    <a:pt x="1985806" y="1873250"/>
                  </a:cubicBezTo>
                  <a:cubicBezTo>
                    <a:pt x="1985806" y="1874520"/>
                    <a:pt x="1987076" y="1874520"/>
                    <a:pt x="1988346" y="1874520"/>
                  </a:cubicBezTo>
                  <a:cubicBezTo>
                    <a:pt x="1995966" y="1880870"/>
                    <a:pt x="2003586" y="1878330"/>
                    <a:pt x="2011206" y="1875790"/>
                  </a:cubicBezTo>
                  <a:cubicBezTo>
                    <a:pt x="2013746" y="1874520"/>
                    <a:pt x="2016286" y="1873250"/>
                    <a:pt x="2017556" y="1874520"/>
                  </a:cubicBezTo>
                  <a:cubicBezTo>
                    <a:pt x="2026446" y="1878330"/>
                    <a:pt x="2032796" y="1887220"/>
                    <a:pt x="2044226" y="1888490"/>
                  </a:cubicBezTo>
                  <a:cubicBezTo>
                    <a:pt x="2044226" y="1888490"/>
                    <a:pt x="2045496" y="1888490"/>
                    <a:pt x="2045496" y="1889760"/>
                  </a:cubicBezTo>
                  <a:cubicBezTo>
                    <a:pt x="2048036" y="1897380"/>
                    <a:pt x="2055656" y="1897380"/>
                    <a:pt x="2062006" y="1898650"/>
                  </a:cubicBezTo>
                  <a:cubicBezTo>
                    <a:pt x="2065816" y="1898650"/>
                    <a:pt x="2069626" y="1899920"/>
                    <a:pt x="2072166" y="1901190"/>
                  </a:cubicBezTo>
                  <a:cubicBezTo>
                    <a:pt x="2079786" y="1905000"/>
                    <a:pt x="2087406" y="1910080"/>
                    <a:pt x="2096296" y="1912620"/>
                  </a:cubicBezTo>
                  <a:cubicBezTo>
                    <a:pt x="2107726" y="1916430"/>
                    <a:pt x="2119156" y="1918970"/>
                    <a:pt x="2128046" y="1925320"/>
                  </a:cubicBezTo>
                  <a:cubicBezTo>
                    <a:pt x="2129316" y="1925320"/>
                    <a:pt x="2130586" y="1925320"/>
                    <a:pt x="2130586" y="1926590"/>
                  </a:cubicBezTo>
                  <a:cubicBezTo>
                    <a:pt x="2134396" y="1929130"/>
                    <a:pt x="2140746" y="1930400"/>
                    <a:pt x="2143286" y="1934210"/>
                  </a:cubicBezTo>
                  <a:cubicBezTo>
                    <a:pt x="2147096" y="1941830"/>
                    <a:pt x="2157256" y="1940560"/>
                    <a:pt x="2162336" y="1946910"/>
                  </a:cubicBezTo>
                  <a:lnTo>
                    <a:pt x="2163606" y="1946910"/>
                  </a:lnTo>
                  <a:cubicBezTo>
                    <a:pt x="2168686" y="1946910"/>
                    <a:pt x="2173766" y="1948180"/>
                    <a:pt x="2180116" y="1948180"/>
                  </a:cubicBezTo>
                  <a:cubicBezTo>
                    <a:pt x="2182656" y="1946910"/>
                    <a:pt x="2186466" y="1944370"/>
                    <a:pt x="2189006" y="1944370"/>
                  </a:cubicBezTo>
                  <a:cubicBezTo>
                    <a:pt x="2200436" y="1948180"/>
                    <a:pt x="2211866" y="1948180"/>
                    <a:pt x="2219486" y="1938020"/>
                  </a:cubicBezTo>
                  <a:cubicBezTo>
                    <a:pt x="2220756" y="1936750"/>
                    <a:pt x="2223296" y="1936750"/>
                    <a:pt x="2225836" y="1936750"/>
                  </a:cubicBezTo>
                  <a:lnTo>
                    <a:pt x="2235996" y="1936750"/>
                  </a:lnTo>
                  <a:cubicBezTo>
                    <a:pt x="2247426" y="1934210"/>
                    <a:pt x="2257586" y="1931670"/>
                    <a:pt x="2269016" y="1930400"/>
                  </a:cubicBezTo>
                  <a:cubicBezTo>
                    <a:pt x="2274096" y="1929130"/>
                    <a:pt x="2280446" y="1931670"/>
                    <a:pt x="2285526" y="1932940"/>
                  </a:cubicBezTo>
                  <a:cubicBezTo>
                    <a:pt x="2290606" y="1934210"/>
                    <a:pt x="2295686" y="1934210"/>
                    <a:pt x="2300766" y="1934210"/>
                  </a:cubicBezTo>
                  <a:cubicBezTo>
                    <a:pt x="2307116" y="1934210"/>
                    <a:pt x="2312196" y="1931670"/>
                    <a:pt x="2318546" y="1931670"/>
                  </a:cubicBezTo>
                  <a:cubicBezTo>
                    <a:pt x="2323626" y="1930400"/>
                    <a:pt x="2329976" y="1930400"/>
                    <a:pt x="2335056" y="1929130"/>
                  </a:cubicBezTo>
                  <a:cubicBezTo>
                    <a:pt x="2346486" y="1926590"/>
                    <a:pt x="2356646" y="1924050"/>
                    <a:pt x="2368076" y="1922780"/>
                  </a:cubicBezTo>
                  <a:cubicBezTo>
                    <a:pt x="2375696" y="1879600"/>
                    <a:pt x="2374426" y="1828800"/>
                    <a:pt x="2374426" y="1776730"/>
                  </a:cubicBezTo>
                  <a:close/>
                </a:path>
              </a:pathLst>
            </a:custGeom>
            <a:blipFill>
              <a:blip r:embed="rId2"/>
              <a:stretch>
                <a:fillRect l="-11300" t="0" r="-56559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2351118" y="2201347"/>
            <a:ext cx="4908182" cy="374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67"/>
              </a:lnSpc>
            </a:pPr>
            <a:r>
              <a:rPr lang="en-US" b="true" sz="2119">
                <a:solidFill>
                  <a:srgbClr val="323230"/>
                </a:solidFill>
                <a:latin typeface="Poppins Bold"/>
                <a:ea typeface="Poppins Bold"/>
                <a:cs typeface="Poppins Bold"/>
                <a:sym typeface="Poppins Bold"/>
              </a:rPr>
              <a:t>¿Qué son las Metodologías ágiles?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51118" y="2798190"/>
            <a:ext cx="4908182" cy="2472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7"/>
              </a:lnSpc>
            </a:pPr>
            <a:r>
              <a:rPr lang="en-US" sz="2019">
                <a:solidFill>
                  <a:srgbClr val="323230"/>
                </a:solidFill>
                <a:latin typeface="Poppins"/>
                <a:ea typeface="Poppins"/>
                <a:cs typeface="Poppins"/>
                <a:sym typeface="Poppins"/>
              </a:rPr>
              <a:t>Son una forma de trabajar en el desarrollo de un software cuyo objetivo principal es entregar un resultado lo antes posible, sin prevenir errores y modificando lo necesario en funcion de los nuevos requisitos que surjan.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722442"/>
            <a:ext cx="10680229" cy="3725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05"/>
              </a:lnSpc>
            </a:pPr>
            <a:r>
              <a:rPr lang="en-US" sz="8801">
                <a:solidFill>
                  <a:srgbClr val="323230"/>
                </a:solidFill>
                <a:latin typeface="Poppins"/>
                <a:ea typeface="Poppins"/>
                <a:cs typeface="Poppins"/>
                <a:sym typeface="Poppins"/>
              </a:rPr>
              <a:t>Introducción a las Metodologías Ágiles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80149" y="1528321"/>
            <a:ext cx="5979151" cy="1608207"/>
            <a:chOff x="0" y="0"/>
            <a:chExt cx="7972202" cy="214427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417624"/>
              <a:ext cx="7972202" cy="7266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BBBBBB"/>
                  </a:solidFill>
                  <a:latin typeface="Poppins"/>
                  <a:ea typeface="Poppins"/>
                  <a:cs typeface="Poppins"/>
                  <a:sym typeface="Poppins"/>
                </a:rPr>
                <a:t>Se ven resultados pronto</a:t>
              </a:r>
            </a:p>
          </p:txBody>
        </p:sp>
        <p:grpSp>
          <p:nvGrpSpPr>
            <p:cNvPr name="Group 4" id="4"/>
            <p:cNvGrpSpPr/>
            <p:nvPr/>
          </p:nvGrpSpPr>
          <p:grpSpPr>
            <a:xfrm rot="0">
              <a:off x="0" y="0"/>
              <a:ext cx="1298333" cy="1298333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23230">
                  <a:alpha val="40000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2176" lIns="52176" bIns="52176" rIns="52176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121144" y="121144"/>
              <a:ext cx="1056045" cy="1056045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23230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41320" lIns="41320" bIns="41320" rIns="41320"/>
              <a:lstStyle/>
              <a:p>
                <a:pPr algn="ctr">
                  <a:lnSpc>
                    <a:spcPts val="2940"/>
                  </a:lnSpc>
                </a:pPr>
                <a:r>
                  <a:rPr lang="en-US" sz="210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1</a:t>
                </a:r>
              </a:p>
            </p:txBody>
          </p:sp>
        </p:grpSp>
      </p:grpSp>
      <p:grpSp>
        <p:nvGrpSpPr>
          <p:cNvPr name="Group 10" id="10"/>
          <p:cNvGrpSpPr/>
          <p:nvPr/>
        </p:nvGrpSpPr>
        <p:grpSpPr>
          <a:xfrm rot="0">
            <a:off x="9015057" y="3735119"/>
            <a:ext cx="5979151" cy="1606844"/>
            <a:chOff x="0" y="0"/>
            <a:chExt cx="7972202" cy="2142459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415808"/>
              <a:ext cx="7972202" cy="7266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BBBBBB"/>
                  </a:solidFill>
                  <a:latin typeface="Poppins"/>
                  <a:ea typeface="Poppins"/>
                  <a:cs typeface="Poppins"/>
                  <a:sym typeface="Poppins"/>
                </a:rPr>
                <a:t>Mejora constante</a:t>
              </a:r>
            </a:p>
          </p:txBody>
        </p:sp>
        <p:grpSp>
          <p:nvGrpSpPr>
            <p:cNvPr name="Group 12" id="12"/>
            <p:cNvGrpSpPr/>
            <p:nvPr/>
          </p:nvGrpSpPr>
          <p:grpSpPr>
            <a:xfrm rot="0">
              <a:off x="0" y="0"/>
              <a:ext cx="1298333" cy="1298333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23230">
                  <a:alpha val="40000"/>
                </a:srgbClr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2176" lIns="52176" bIns="52176" rIns="52176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1144" y="121144"/>
              <a:ext cx="1056045" cy="1056045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23230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41320" lIns="41320" bIns="41320" rIns="41320"/>
              <a:lstStyle/>
              <a:p>
                <a:pPr algn="ctr">
                  <a:lnSpc>
                    <a:spcPts val="2940"/>
                  </a:lnSpc>
                </a:pPr>
                <a:r>
                  <a:rPr lang="en-US" sz="210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2</a:t>
                </a: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0">
            <a:off x="6263195" y="5942039"/>
            <a:ext cx="5979151" cy="1606844"/>
            <a:chOff x="0" y="0"/>
            <a:chExt cx="7972202" cy="2142459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1415808"/>
              <a:ext cx="7972202" cy="7266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BBBBBB"/>
                  </a:solidFill>
                  <a:latin typeface="Poppins"/>
                  <a:ea typeface="Poppins"/>
                  <a:cs typeface="Poppins"/>
                  <a:sym typeface="Poppins"/>
                </a:rPr>
                <a:t>Todo está a la vista</a:t>
              </a:r>
            </a:p>
          </p:txBody>
        </p:sp>
        <p:grpSp>
          <p:nvGrpSpPr>
            <p:cNvPr name="Group 20" id="20"/>
            <p:cNvGrpSpPr/>
            <p:nvPr/>
          </p:nvGrpSpPr>
          <p:grpSpPr>
            <a:xfrm rot="0">
              <a:off x="0" y="0"/>
              <a:ext cx="1298333" cy="1298333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23230">
                  <a:alpha val="40000"/>
                </a:srgbClr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2176" lIns="52176" bIns="52176" rIns="52176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121144" y="121144"/>
              <a:ext cx="1056045" cy="1056045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23230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41320" lIns="41320" bIns="41320" rIns="41320"/>
              <a:lstStyle/>
              <a:p>
                <a:pPr algn="ctr">
                  <a:lnSpc>
                    <a:spcPts val="2940"/>
                  </a:lnSpc>
                </a:pPr>
                <a:r>
                  <a:rPr lang="en-US" sz="210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3</a:t>
                </a:r>
              </a:p>
            </p:txBody>
          </p:sp>
        </p:grpSp>
      </p:grpSp>
      <p:grpSp>
        <p:nvGrpSpPr>
          <p:cNvPr name="Group 26" id="26"/>
          <p:cNvGrpSpPr/>
          <p:nvPr/>
        </p:nvGrpSpPr>
        <p:grpSpPr>
          <a:xfrm rot="0">
            <a:off x="3273619" y="8148958"/>
            <a:ext cx="5979151" cy="1606844"/>
            <a:chOff x="0" y="0"/>
            <a:chExt cx="7972202" cy="2142459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1415808"/>
              <a:ext cx="7972202" cy="7266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BBBBBB"/>
                  </a:solidFill>
                  <a:latin typeface="Poppins"/>
                  <a:ea typeface="Poppins"/>
                  <a:cs typeface="Poppins"/>
                  <a:sym typeface="Poppins"/>
                </a:rPr>
                <a:t>Equivocarse sale barato</a:t>
              </a:r>
            </a:p>
          </p:txBody>
        </p:sp>
        <p:grpSp>
          <p:nvGrpSpPr>
            <p:cNvPr name="Group 28" id="28"/>
            <p:cNvGrpSpPr/>
            <p:nvPr/>
          </p:nvGrpSpPr>
          <p:grpSpPr>
            <a:xfrm rot="0">
              <a:off x="0" y="0"/>
              <a:ext cx="1298333" cy="1298333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23230">
                  <a:alpha val="40000"/>
                </a:srgbClr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2176" lIns="52176" bIns="52176" rIns="52176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121144" y="121144"/>
              <a:ext cx="1056045" cy="1056045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23230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41320" lIns="41320" bIns="41320" rIns="41320"/>
              <a:lstStyle/>
              <a:p>
                <a:pPr algn="ctr">
                  <a:lnSpc>
                    <a:spcPts val="2940"/>
                  </a:lnSpc>
                </a:pPr>
                <a:r>
                  <a:rPr lang="en-US" sz="210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4</a:t>
                </a:r>
              </a:p>
            </p:txBody>
          </p:sp>
        </p:grpSp>
      </p:grpSp>
      <p:grpSp>
        <p:nvGrpSpPr>
          <p:cNvPr name="Group 34" id="34"/>
          <p:cNvGrpSpPr/>
          <p:nvPr/>
        </p:nvGrpSpPr>
        <p:grpSpPr>
          <a:xfrm rot="0">
            <a:off x="10019833" y="2046265"/>
            <a:ext cx="8295863" cy="8295863"/>
            <a:chOff x="0" y="0"/>
            <a:chExt cx="6350000" cy="63500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-95377" y="-95377"/>
              <a:ext cx="6540754" cy="6540754"/>
            </a:xfrm>
            <a:custGeom>
              <a:avLst/>
              <a:gdLst/>
              <a:ahLst/>
              <a:cxnLst/>
              <a:rect r="r" b="b" t="t" l="l"/>
              <a:pathLst>
                <a:path h="6540754" w="6540754">
                  <a:moveTo>
                    <a:pt x="6540754" y="0"/>
                  </a:moveTo>
                  <a:lnTo>
                    <a:pt x="0" y="6540754"/>
                  </a:lnTo>
                  <a:lnTo>
                    <a:pt x="6540754" y="6540754"/>
                  </a:lnTo>
                  <a:close/>
                </a:path>
              </a:pathLst>
            </a:custGeom>
            <a:blipFill>
              <a:blip r:embed="rId2"/>
              <a:stretch>
                <a:fillRect l="-30645" t="0" r="-30645" b="0"/>
              </a:stretch>
            </a:blip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1028700" y="3687494"/>
            <a:ext cx="7444182" cy="630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7"/>
              </a:lnSpc>
            </a:pPr>
            <a:r>
              <a:rPr lang="en-US" sz="1819">
                <a:solidFill>
                  <a:srgbClr val="BBBBBB"/>
                </a:solidFill>
                <a:latin typeface="Poppins"/>
                <a:ea typeface="Poppins"/>
                <a:cs typeface="Poppins"/>
                <a:sym typeface="Poppins"/>
              </a:rPr>
              <a:t>Aplicar esta forma de trabajo tiene ventajas muy claras para cualquier empresa: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99757" y="1556896"/>
            <a:ext cx="8115300" cy="2036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87"/>
              </a:lnSpc>
            </a:pPr>
            <a:r>
              <a:rPr lang="en-US" sz="13599">
                <a:solidFill>
                  <a:srgbClr val="BBBBBB"/>
                </a:solidFill>
                <a:latin typeface="Poppins"/>
                <a:ea typeface="Poppins"/>
                <a:cs typeface="Poppins"/>
                <a:sym typeface="Poppins"/>
              </a:rPr>
              <a:t>Ventajas</a:t>
            </a:r>
          </a:p>
        </p:txBody>
      </p:sp>
    </p:spTree>
  </p:cSld>
  <p:clrMapOvr>
    <a:masterClrMapping/>
  </p:clrMapOvr>
  <p:transition spd="fast">
    <p:cover dir="rd"/>
  </p:transition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3232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543862"/>
            <a:ext cx="16230600" cy="148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92"/>
              </a:lnSpc>
            </a:pPr>
            <a:r>
              <a:rPr lang="en-US" sz="9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Ciclo de trabajo (SCRUM)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653641" y="4323652"/>
            <a:ext cx="5979151" cy="1606844"/>
            <a:chOff x="0" y="0"/>
            <a:chExt cx="7972202" cy="214245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415808"/>
              <a:ext cx="7972202" cy="7266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Sprint Planning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0" y="0"/>
              <a:ext cx="1298333" cy="1298333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23230">
                  <a:alpha val="40000"/>
                </a:srgbClr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2176" lIns="52176" bIns="52176" rIns="52176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121144" y="121144"/>
              <a:ext cx="1056045" cy="1056045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41320" lIns="41320" bIns="41320" rIns="41320"/>
              <a:lstStyle/>
              <a:p>
                <a:pPr algn="ctr">
                  <a:lnSpc>
                    <a:spcPts val="2940"/>
                  </a:lnSpc>
                </a:pPr>
                <a:r>
                  <a:rPr lang="en-US" sz="2100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1</a:t>
                </a:r>
              </a:p>
            </p:txBody>
          </p:sp>
        </p:grpSp>
      </p:grpSp>
      <p:grpSp>
        <p:nvGrpSpPr>
          <p:cNvPr name="Group 11" id="11"/>
          <p:cNvGrpSpPr/>
          <p:nvPr/>
        </p:nvGrpSpPr>
        <p:grpSpPr>
          <a:xfrm rot="0">
            <a:off x="2653641" y="7221501"/>
            <a:ext cx="5979151" cy="1606844"/>
            <a:chOff x="0" y="0"/>
            <a:chExt cx="7972202" cy="2142459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415808"/>
              <a:ext cx="7972202" cy="7266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Sprint Review</a:t>
              </a:r>
            </a:p>
          </p:txBody>
        </p:sp>
        <p:grpSp>
          <p:nvGrpSpPr>
            <p:cNvPr name="Group 13" id="13"/>
            <p:cNvGrpSpPr/>
            <p:nvPr/>
          </p:nvGrpSpPr>
          <p:grpSpPr>
            <a:xfrm rot="0">
              <a:off x="0" y="0"/>
              <a:ext cx="1298333" cy="1298333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23230">
                  <a:alpha val="40000"/>
                </a:srgbClr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2176" lIns="52176" bIns="52176" rIns="52176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121144" y="121144"/>
              <a:ext cx="1056045" cy="1056045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41320" lIns="41320" bIns="41320" rIns="41320"/>
              <a:lstStyle/>
              <a:p>
                <a:pPr algn="ctr">
                  <a:lnSpc>
                    <a:spcPts val="2940"/>
                  </a:lnSpc>
                </a:pPr>
                <a:r>
                  <a:rPr lang="en-US" sz="2100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3</a:t>
                </a:r>
              </a:p>
            </p:txBody>
          </p:sp>
        </p:grpSp>
      </p:grpSp>
      <p:grpSp>
        <p:nvGrpSpPr>
          <p:cNvPr name="Group 19" id="19"/>
          <p:cNvGrpSpPr/>
          <p:nvPr/>
        </p:nvGrpSpPr>
        <p:grpSpPr>
          <a:xfrm rot="0">
            <a:off x="10360975" y="4323652"/>
            <a:ext cx="5979151" cy="1606844"/>
            <a:chOff x="0" y="0"/>
            <a:chExt cx="7972202" cy="2142459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1415808"/>
              <a:ext cx="7972202" cy="7266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Daily Meeting</a:t>
              </a:r>
            </a:p>
          </p:txBody>
        </p:sp>
        <p:grpSp>
          <p:nvGrpSpPr>
            <p:cNvPr name="Group 21" id="21"/>
            <p:cNvGrpSpPr/>
            <p:nvPr/>
          </p:nvGrpSpPr>
          <p:grpSpPr>
            <a:xfrm rot="0">
              <a:off x="0" y="0"/>
              <a:ext cx="1298333" cy="1298333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23230">
                  <a:alpha val="40000"/>
                </a:srgbClr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2176" lIns="52176" bIns="52176" rIns="52176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121144" y="121144"/>
              <a:ext cx="1056045" cy="1056045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41320" lIns="41320" bIns="41320" rIns="41320"/>
              <a:lstStyle/>
              <a:p>
                <a:pPr algn="ctr">
                  <a:lnSpc>
                    <a:spcPts val="2940"/>
                  </a:lnSpc>
                </a:pPr>
                <a:r>
                  <a:rPr lang="en-US" sz="2100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2</a:t>
                </a:r>
              </a:p>
            </p:txBody>
          </p:sp>
        </p:grpSp>
      </p:grpSp>
      <p:grpSp>
        <p:nvGrpSpPr>
          <p:cNvPr name="Group 27" id="27"/>
          <p:cNvGrpSpPr/>
          <p:nvPr/>
        </p:nvGrpSpPr>
        <p:grpSpPr>
          <a:xfrm rot="0">
            <a:off x="10360975" y="7221501"/>
            <a:ext cx="5979151" cy="1606844"/>
            <a:chOff x="0" y="0"/>
            <a:chExt cx="7972202" cy="2142459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0" y="1415808"/>
              <a:ext cx="7972202" cy="7266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Retrospectiva</a:t>
              </a:r>
            </a:p>
          </p:txBody>
        </p:sp>
        <p:grpSp>
          <p:nvGrpSpPr>
            <p:cNvPr name="Group 29" id="29"/>
            <p:cNvGrpSpPr/>
            <p:nvPr/>
          </p:nvGrpSpPr>
          <p:grpSpPr>
            <a:xfrm rot="0">
              <a:off x="0" y="0"/>
              <a:ext cx="1298333" cy="1298333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23230">
                  <a:alpha val="40000"/>
                </a:srgbClr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2176" lIns="52176" bIns="52176" rIns="52176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121144" y="121144"/>
              <a:ext cx="1056045" cy="1056045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41320" lIns="41320" bIns="41320" rIns="41320"/>
              <a:lstStyle/>
              <a:p>
                <a:pPr algn="ctr">
                  <a:lnSpc>
                    <a:spcPts val="2940"/>
                  </a:lnSpc>
                </a:pPr>
                <a:r>
                  <a:rPr lang="en-US" sz="2100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4</a:t>
                </a:r>
              </a:p>
            </p:txBody>
          </p:sp>
        </p:grpSp>
      </p:grp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898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213190"/>
            <a:ext cx="7578868" cy="973750"/>
            <a:chOff x="0" y="0"/>
            <a:chExt cx="10105158" cy="129833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946419" y="218709"/>
              <a:ext cx="9158739" cy="10796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76"/>
                </a:lnSpc>
                <a:spcBef>
                  <a:spcPct val="0"/>
                </a:spcBef>
              </a:pPr>
              <a:r>
                <a:rPr lang="en-US" sz="234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Individuos e interacciones por encima de procesos y herramientas</a:t>
              </a:r>
            </a:p>
          </p:txBody>
        </p:sp>
        <p:grpSp>
          <p:nvGrpSpPr>
            <p:cNvPr name="Group 4" id="4"/>
            <p:cNvGrpSpPr/>
            <p:nvPr/>
          </p:nvGrpSpPr>
          <p:grpSpPr>
            <a:xfrm rot="0">
              <a:off x="0" y="0"/>
              <a:ext cx="1298333" cy="1298333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CA1A4">
                  <a:alpha val="40000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2176" lIns="52176" bIns="52176" rIns="52176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121144" y="121144"/>
              <a:ext cx="1056045" cy="1056045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23230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41320" lIns="41320" bIns="41320" rIns="41320"/>
              <a:lstStyle/>
              <a:p>
                <a:pPr algn="ctr">
                  <a:lnSpc>
                    <a:spcPts val="2940"/>
                  </a:lnSpc>
                </a:pPr>
                <a:r>
                  <a:rPr lang="en-US" sz="210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1</a:t>
                </a:r>
              </a:p>
            </p:txBody>
          </p:sp>
        </p:grpSp>
      </p:grpSp>
      <p:grpSp>
        <p:nvGrpSpPr>
          <p:cNvPr name="Group 10" id="10"/>
          <p:cNvGrpSpPr/>
          <p:nvPr/>
        </p:nvGrpSpPr>
        <p:grpSpPr>
          <a:xfrm rot="0">
            <a:off x="1028700" y="4765426"/>
            <a:ext cx="7578868" cy="1383325"/>
            <a:chOff x="0" y="0"/>
            <a:chExt cx="10105158" cy="184443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946419" y="218709"/>
              <a:ext cx="9158739" cy="1625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76"/>
                </a:lnSpc>
                <a:spcBef>
                  <a:spcPct val="0"/>
                </a:spcBef>
              </a:pPr>
              <a:r>
                <a:rPr lang="en-US" sz="234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</a:t>
              </a:r>
              <a:r>
                <a:rPr lang="en-US" sz="234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oftware funcionando por encima de documentación exhaustiva</a:t>
              </a:r>
            </a:p>
            <a:p>
              <a:pPr algn="ctr">
                <a:lnSpc>
                  <a:spcPts val="3276"/>
                </a:lnSpc>
                <a:spcBef>
                  <a:spcPct val="0"/>
                </a:spcBef>
              </a:pPr>
            </a:p>
          </p:txBody>
        </p:sp>
        <p:grpSp>
          <p:nvGrpSpPr>
            <p:cNvPr name="Group 12" id="12"/>
            <p:cNvGrpSpPr/>
            <p:nvPr/>
          </p:nvGrpSpPr>
          <p:grpSpPr>
            <a:xfrm rot="0">
              <a:off x="0" y="0"/>
              <a:ext cx="1298333" cy="1298333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CA1A4">
                  <a:alpha val="40000"/>
                </a:srgbClr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2176" lIns="52176" bIns="52176" rIns="52176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1144" y="121144"/>
              <a:ext cx="1056045" cy="1056045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23230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41320" lIns="41320" bIns="41320" rIns="41320"/>
              <a:lstStyle/>
              <a:p>
                <a:pPr algn="ctr">
                  <a:lnSpc>
                    <a:spcPts val="2940"/>
                  </a:lnSpc>
                </a:pPr>
                <a:r>
                  <a:rPr lang="en-US" sz="210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1</a:t>
                </a: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0">
            <a:off x="1028700" y="6729776"/>
            <a:ext cx="7578868" cy="973750"/>
            <a:chOff x="0" y="0"/>
            <a:chExt cx="10105158" cy="1298333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946419" y="218709"/>
              <a:ext cx="9158739" cy="10796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76"/>
                </a:lnSpc>
                <a:spcBef>
                  <a:spcPct val="0"/>
                </a:spcBef>
              </a:pPr>
              <a:r>
                <a:rPr lang="en-US" sz="234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Colaborac</a:t>
              </a:r>
              <a:r>
                <a:rPr lang="en-US" sz="234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ión con el cliente por encima de negociación contractual</a:t>
              </a:r>
            </a:p>
          </p:txBody>
        </p:sp>
        <p:grpSp>
          <p:nvGrpSpPr>
            <p:cNvPr name="Group 20" id="20"/>
            <p:cNvGrpSpPr/>
            <p:nvPr/>
          </p:nvGrpSpPr>
          <p:grpSpPr>
            <a:xfrm rot="0">
              <a:off x="0" y="0"/>
              <a:ext cx="1298333" cy="1298333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CA1A4">
                  <a:alpha val="40000"/>
                </a:srgbClr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2176" lIns="52176" bIns="52176" rIns="52176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121144" y="121144"/>
              <a:ext cx="1056045" cy="1056045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23230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41320" lIns="41320" bIns="41320" rIns="41320"/>
              <a:lstStyle/>
              <a:p>
                <a:pPr algn="ctr">
                  <a:lnSpc>
                    <a:spcPts val="2940"/>
                  </a:lnSpc>
                </a:pPr>
                <a:r>
                  <a:rPr lang="en-US" sz="210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1</a:t>
                </a:r>
              </a:p>
            </p:txBody>
          </p:sp>
        </p:grpSp>
      </p:grpSp>
      <p:grpSp>
        <p:nvGrpSpPr>
          <p:cNvPr name="Group 26" id="26"/>
          <p:cNvGrpSpPr/>
          <p:nvPr/>
        </p:nvGrpSpPr>
        <p:grpSpPr>
          <a:xfrm rot="0">
            <a:off x="1028700" y="8284550"/>
            <a:ext cx="7578868" cy="973750"/>
            <a:chOff x="0" y="0"/>
            <a:chExt cx="10105158" cy="1298333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946419" y="218709"/>
              <a:ext cx="9158739" cy="10796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76"/>
                </a:lnSpc>
                <a:spcBef>
                  <a:spcPct val="0"/>
                </a:spcBef>
              </a:pPr>
              <a:r>
                <a:rPr lang="en-US" sz="234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Resp</a:t>
              </a:r>
              <a:r>
                <a:rPr lang="en-US" sz="234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uesta ante el cambio por encima de seguir un plan</a:t>
              </a:r>
            </a:p>
          </p:txBody>
        </p:sp>
        <p:grpSp>
          <p:nvGrpSpPr>
            <p:cNvPr name="Group 28" id="28"/>
            <p:cNvGrpSpPr/>
            <p:nvPr/>
          </p:nvGrpSpPr>
          <p:grpSpPr>
            <a:xfrm rot="0">
              <a:off x="0" y="0"/>
              <a:ext cx="1298333" cy="1298333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CA1A4">
                  <a:alpha val="40000"/>
                </a:srgbClr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2176" lIns="52176" bIns="52176" rIns="52176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121144" y="121144"/>
              <a:ext cx="1056045" cy="1056045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23230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41320" lIns="41320" bIns="41320" rIns="41320"/>
              <a:lstStyle/>
              <a:p>
                <a:pPr algn="ctr">
                  <a:lnSpc>
                    <a:spcPts val="2940"/>
                  </a:lnSpc>
                </a:pPr>
                <a:r>
                  <a:rPr lang="en-US" sz="210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1</a:t>
                </a:r>
              </a:p>
            </p:txBody>
          </p:sp>
        </p:grpSp>
      </p:grpSp>
      <p:sp>
        <p:nvSpPr>
          <p:cNvPr name="Freeform 34" id="34"/>
          <p:cNvSpPr/>
          <p:nvPr/>
        </p:nvSpPr>
        <p:spPr>
          <a:xfrm flipH="false" flipV="false" rot="0">
            <a:off x="10236388" y="2045309"/>
            <a:ext cx="7566817" cy="7633611"/>
          </a:xfrm>
          <a:custGeom>
            <a:avLst/>
            <a:gdLst/>
            <a:ahLst/>
            <a:cxnLst/>
            <a:rect r="r" b="b" t="t" l="l"/>
            <a:pathLst>
              <a:path h="7633611" w="7566817">
                <a:moveTo>
                  <a:pt x="0" y="0"/>
                </a:moveTo>
                <a:lnTo>
                  <a:pt x="7566817" y="0"/>
                </a:lnTo>
                <a:lnTo>
                  <a:pt x="7566817" y="7633611"/>
                </a:lnTo>
                <a:lnTo>
                  <a:pt x="0" y="76336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853533" y="596101"/>
            <a:ext cx="7543153" cy="2036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87"/>
              </a:lnSpc>
            </a:pPr>
            <a:r>
              <a:rPr lang="en-US" sz="13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Normas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32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28700" y="5906278"/>
            <a:ext cx="5479443" cy="4399396"/>
            <a:chOff x="0" y="0"/>
            <a:chExt cx="7467600" cy="59956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434265" y="5210810"/>
              <a:ext cx="2596530" cy="786130"/>
            </a:xfrm>
            <a:custGeom>
              <a:avLst/>
              <a:gdLst/>
              <a:ahLst/>
              <a:cxnLst/>
              <a:rect r="r" b="b" t="t" l="l"/>
              <a:pathLst>
                <a:path h="786130" w="25965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2"/>
              <a:stretch>
                <a:fillRect l="-19" t="0" r="-19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424544" y="1061919"/>
            <a:ext cx="6601957" cy="8163162"/>
          </a:xfrm>
          <a:custGeom>
            <a:avLst/>
            <a:gdLst/>
            <a:ahLst/>
            <a:cxnLst/>
            <a:rect r="r" b="b" t="t" l="l"/>
            <a:pathLst>
              <a:path h="8163162" w="6601957">
                <a:moveTo>
                  <a:pt x="0" y="0"/>
                </a:moveTo>
                <a:lnTo>
                  <a:pt x="6601957" y="0"/>
                </a:lnTo>
                <a:lnTo>
                  <a:pt x="6601957" y="8163162"/>
                </a:lnTo>
                <a:lnTo>
                  <a:pt x="0" y="8163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485989" y="1839835"/>
            <a:ext cx="4908182" cy="332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87"/>
              </a:lnSpc>
            </a:pPr>
            <a:r>
              <a:rPr lang="en-US" sz="191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Squads (Escuadrones)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485989" y="3535507"/>
            <a:ext cx="4908182" cy="332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87"/>
              </a:lnSpc>
            </a:pPr>
            <a:r>
              <a:rPr lang="en-US" sz="191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Tribes (Tribus)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85989" y="5189073"/>
            <a:ext cx="4908182" cy="332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87"/>
              </a:lnSpc>
            </a:pPr>
            <a:r>
              <a:rPr lang="en-US" sz="191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Despliegue Continuo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85989" y="2442825"/>
            <a:ext cx="4908182" cy="66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9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Dividieron su inmensa aplicación en pequeños módulos de negocio.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85989" y="4094841"/>
            <a:ext cx="4908182" cy="66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9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Para que todo tenga coherencia varios equipos pertenecen a la misma tribu.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85989" y="5949930"/>
            <a:ext cx="4908182" cy="998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9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Spotify realiza cientos de actualizaciones pequeñas a la semana que el usuario ni nota.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5761" y="558018"/>
            <a:ext cx="10680229" cy="3893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87"/>
              </a:lnSpc>
            </a:pPr>
            <a:r>
              <a:rPr lang="en-US" sz="13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Caso practico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5761" y="4848287"/>
            <a:ext cx="8449709" cy="613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7"/>
              </a:lnSpc>
              <a:spcBef>
                <a:spcPct val="0"/>
              </a:spcBef>
            </a:pPr>
            <a:r>
              <a:rPr lang="en-US" sz="17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Spotify necesitaba coordinar a cientos de ingenieros sin burocracia. Su solución no fue técnica, sino organizativa.</a:t>
            </a: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32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903059" y="1114425"/>
            <a:ext cx="9356241" cy="2529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75"/>
              </a:lnSpc>
            </a:pPr>
            <a:r>
              <a:rPr lang="en-US" sz="17199">
                <a:solidFill>
                  <a:srgbClr val="3A332F"/>
                </a:solidFill>
                <a:latin typeface="Adlery Blockletter"/>
                <a:ea typeface="Adlery Blockletter"/>
                <a:cs typeface="Adlery Blockletter"/>
                <a:sym typeface="Adlery Blockletter"/>
              </a:rPr>
              <a:t>Conclusión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903059" y="3974926"/>
            <a:ext cx="9356241" cy="2491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3B3933"/>
                </a:solidFill>
                <a:latin typeface="Poppins"/>
                <a:ea typeface="Poppins"/>
                <a:cs typeface="Poppins"/>
                <a:sym typeface="Poppins"/>
              </a:rPr>
              <a:t>Las metodologías ágiles impulsan la productividad y el trabajo en equipo con flexibilidad, comunicación constante. Se adaptan rápidamente al cambio y crean un ambiente motivador. Adoptarlas ofrece una ventaja competitiva.</a:t>
            </a:r>
          </a:p>
        </p:txBody>
      </p:sp>
    </p:spTree>
  </p:cSld>
  <p:clrMapOvr>
    <a:masterClrMapping/>
  </p:clrMapOvr>
  <p:transition spd="slow">
    <p:cover dir="ru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32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652184"/>
            <a:ext cx="3988416" cy="6606116"/>
            <a:chOff x="0" y="0"/>
            <a:chExt cx="2134201" cy="35349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34201" cy="3534932"/>
            </a:xfrm>
            <a:custGeom>
              <a:avLst/>
              <a:gdLst/>
              <a:ahLst/>
              <a:cxnLst/>
              <a:rect r="r" b="b" t="t" l="l"/>
              <a:pathLst>
                <a:path h="3534932" w="2134201">
                  <a:moveTo>
                    <a:pt x="0" y="0"/>
                  </a:moveTo>
                  <a:lnTo>
                    <a:pt x="2134201" y="0"/>
                  </a:lnTo>
                  <a:lnTo>
                    <a:pt x="2134201" y="3534932"/>
                  </a:lnTo>
                  <a:lnTo>
                    <a:pt x="0" y="3534932"/>
                  </a:lnTo>
                  <a:close/>
                </a:path>
              </a:pathLst>
            </a:custGeom>
            <a:blipFill>
              <a:blip r:embed="rId2"/>
              <a:stretch>
                <a:fillRect l="-74302" t="0" r="-74302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22" r="0" b="-922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9092589" cy="10554212"/>
          </a:xfrm>
          <a:custGeom>
            <a:avLst/>
            <a:gdLst/>
            <a:ahLst/>
            <a:cxnLst/>
            <a:rect r="r" b="b" t="t" l="l"/>
            <a:pathLst>
              <a:path h="10554212" w="9092589">
                <a:moveTo>
                  <a:pt x="0" y="0"/>
                </a:moveTo>
                <a:lnTo>
                  <a:pt x="9092589" y="0"/>
                </a:lnTo>
                <a:lnTo>
                  <a:pt x="9092589" y="10554212"/>
                </a:lnTo>
                <a:lnTo>
                  <a:pt x="0" y="105542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919" t="-23357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616986" y="789591"/>
            <a:ext cx="9747197" cy="3725186"/>
            <a:chOff x="0" y="0"/>
            <a:chExt cx="12996263" cy="4966914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2996263" cy="4966914"/>
              <a:chOff x="0" y="0"/>
              <a:chExt cx="786913" cy="30074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786913" cy="300743"/>
              </a:xfrm>
              <a:custGeom>
                <a:avLst/>
                <a:gdLst/>
                <a:ahLst/>
                <a:cxnLst/>
                <a:rect r="r" b="b" t="t" l="l"/>
                <a:pathLst>
                  <a:path h="300743" w="786913">
                    <a:moveTo>
                      <a:pt x="710713" y="0"/>
                    </a:moveTo>
                    <a:cubicBezTo>
                      <a:pt x="748813" y="0"/>
                      <a:pt x="786913" y="25400"/>
                      <a:pt x="786913" y="63500"/>
                    </a:cubicBezTo>
                    <a:lnTo>
                      <a:pt x="786913" y="97543"/>
                    </a:lnTo>
                    <a:cubicBezTo>
                      <a:pt x="786913" y="135643"/>
                      <a:pt x="748813" y="173743"/>
                      <a:pt x="710713" y="173743"/>
                    </a:cubicBezTo>
                    <a:lnTo>
                      <a:pt x="266700" y="173743"/>
                    </a:lnTo>
                    <a:lnTo>
                      <a:pt x="127000" y="300743"/>
                    </a:lnTo>
                    <a:lnTo>
                      <a:pt x="127000" y="173743"/>
                    </a:lnTo>
                    <a:lnTo>
                      <a:pt x="76200" y="173743"/>
                    </a:lnTo>
                    <a:cubicBezTo>
                      <a:pt x="38100" y="173743"/>
                      <a:pt x="0" y="135643"/>
                      <a:pt x="0" y="97543"/>
                    </a:cubicBezTo>
                    <a:lnTo>
                      <a:pt x="0" y="63500"/>
                    </a:lnTo>
                    <a:cubicBezTo>
                      <a:pt x="0" y="25400"/>
                      <a:pt x="38100" y="0"/>
                      <a:pt x="76200" y="0"/>
                    </a:cubicBezTo>
                    <a:lnTo>
                      <a:pt x="710713" y="0"/>
                    </a:lnTo>
                    <a:close/>
                  </a:path>
                </a:pathLst>
              </a:custGeom>
              <a:solidFill>
                <a:srgbClr val="FCA1A4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63500" y="6350"/>
                <a:ext cx="659913" cy="10389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67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0" y="104775"/>
              <a:ext cx="12828355" cy="24825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803"/>
                </a:lnSpc>
              </a:pPr>
              <a:r>
                <a:rPr lang="en-US" sz="12780">
                  <a:solidFill>
                    <a:srgbClr val="000000"/>
                  </a:solidFill>
                  <a:latin typeface="Ahkio"/>
                  <a:ea typeface="Ahkio"/>
                  <a:cs typeface="Ahkio"/>
                  <a:sym typeface="Ahkio"/>
                </a:rPr>
                <a:t>Preguntas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DAG5I7_SDgM</dc:identifier>
  <dcterms:modified xsi:type="dcterms:W3CDTF">2011-08-01T06:04:30Z</dcterms:modified>
  <cp:revision>1</cp:revision>
  <dc:title>Metodologías ágiles</dc:title>
</cp:coreProperties>
</file>